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59" r:id="rId4"/>
    <p:sldId id="260" r:id="rId5"/>
    <p:sldId id="288" r:id="rId6"/>
    <p:sldId id="261" r:id="rId7"/>
    <p:sldId id="262" r:id="rId8"/>
    <p:sldId id="290" r:id="rId9"/>
    <p:sldId id="266" r:id="rId10"/>
    <p:sldId id="264" r:id="rId11"/>
    <p:sldId id="289" r:id="rId12"/>
    <p:sldId id="267" r:id="rId13"/>
    <p:sldId id="268" r:id="rId14"/>
    <p:sldId id="273" r:id="rId15"/>
    <p:sldId id="272" r:id="rId16"/>
    <p:sldId id="274" r:id="rId17"/>
    <p:sldId id="275" r:id="rId18"/>
    <p:sldId id="292" r:id="rId19"/>
    <p:sldId id="276" r:id="rId20"/>
    <p:sldId id="277" r:id="rId21"/>
    <p:sldId id="278" r:id="rId22"/>
    <p:sldId id="294" r:id="rId23"/>
    <p:sldId id="293" r:id="rId24"/>
    <p:sldId id="281" r:id="rId25"/>
    <p:sldId id="282" r:id="rId26"/>
    <p:sldId id="283" r:id="rId27"/>
    <p:sldId id="284" r:id="rId28"/>
    <p:sldId id="28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>
        <p:scale>
          <a:sx n="60" d="100"/>
          <a:sy n="60" d="100"/>
        </p:scale>
        <p:origin x="-24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4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1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9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9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8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40FAD6-F081-4089-A9F1-B81EF087FC1F}" type="datetimeFigureOut">
              <a:rPr lang="en-US" smtClean="0"/>
              <a:t>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833607-B247-4AC8-8FAF-82A5B75C14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6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2444" y="5698435"/>
            <a:ext cx="8767860" cy="138816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Daily </a:t>
            </a:r>
            <a:r>
              <a:rPr lang="en-US" sz="6000" dirty="0" smtClean="0">
                <a:solidFill>
                  <a:schemeClr val="accent2"/>
                </a:solidFill>
              </a:rPr>
              <a:t>Life </a:t>
            </a:r>
            <a:r>
              <a:rPr lang="en-US" sz="6000" dirty="0">
                <a:solidFill>
                  <a:schemeClr val="accent2"/>
                </a:solidFill>
              </a:rPr>
              <a:t>in Early Arabia</a:t>
            </a:r>
          </a:p>
        </p:txBody>
      </p:sp>
      <p:pic>
        <p:nvPicPr>
          <p:cNvPr id="1026" name="Picture 2" descr="http://3.bp.blogspot.com/-ax-2F2kR4-8/UdXOD59uylI/AAAAAAAACsY/B9d4gERUdAE/s1200/Mada-in-Saleh-tomb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4" y="437469"/>
            <a:ext cx="10392682" cy="522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Who are the Bedouins?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68234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Some Arabs were desert herders…to water and graze their camels, goats and sheep, they traveled from oasis to oasis. </a:t>
            </a:r>
            <a:endParaRPr lang="en-US" sz="3600" dirty="0"/>
          </a:p>
          <a:p>
            <a:pPr algn="ctr"/>
            <a:r>
              <a:rPr lang="en-US" sz="3600" dirty="0" smtClean="0"/>
              <a:t>These herders were called </a:t>
            </a:r>
            <a:r>
              <a:rPr lang="en-US" sz="3600" b="1" dirty="0" smtClean="0">
                <a:solidFill>
                  <a:schemeClr val="accent2"/>
                </a:solidFill>
              </a:rPr>
              <a:t>Bedouins</a:t>
            </a:r>
            <a:r>
              <a:rPr lang="en-US" sz="3600" dirty="0" smtClean="0"/>
              <a:t>( Bed-</a:t>
            </a:r>
            <a:r>
              <a:rPr lang="en-US" sz="3600" dirty="0" err="1" smtClean="0"/>
              <a:t>oo</a:t>
            </a:r>
            <a:r>
              <a:rPr lang="en-US" sz="3600" dirty="0" smtClean="0"/>
              <a:t>-win).  </a:t>
            </a:r>
            <a:endParaRPr lang="en-US" sz="3600" dirty="0"/>
          </a:p>
        </p:txBody>
      </p:sp>
      <p:pic>
        <p:nvPicPr>
          <p:cNvPr id="8196" name="Picture 4" descr="http://beauty-places.com/wp-content/uploads/2013/05/Desert_Herder_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42" y="3136241"/>
            <a:ext cx="4350065" cy="3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telegraph.co.uk/multimedia/archive/02324/keny-agoat-herders_2324935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3136241"/>
            <a:ext cx="4679731" cy="3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6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Who are the Bedouins?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3.amazonaws.com/data.tumblr.com/tumblr_l30shpSLZh1qb4uilo1_1280.jpg?AWSAccessKeyId=AKIAJP67HANH6OVWEMMQ&amp;Expires=1412946575&amp;Signature=XxnSnKxSu89viNssn0KCET%2B6iMM%3D#_=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1" y="1021727"/>
            <a:ext cx="11111140" cy="54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Who are the Bedouins?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942" y="1099457"/>
            <a:ext cx="3979668" cy="545374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Today, many </a:t>
            </a:r>
            <a:r>
              <a:rPr lang="en-US" sz="4000" dirty="0"/>
              <a:t>B</a:t>
            </a:r>
            <a:r>
              <a:rPr lang="en-US" sz="4000" dirty="0" smtClean="0"/>
              <a:t>edouins still roam the desert and live in tents. </a:t>
            </a:r>
            <a:endParaRPr lang="en-US" sz="4000" dirty="0"/>
          </a:p>
        </p:txBody>
      </p:sp>
      <p:pic>
        <p:nvPicPr>
          <p:cNvPr id="1026" name="Picture 2" descr="http://www.jadaliyya.com/content_images/fck_images/640px-PikiWiki_Israel_7476_Bedouins_in_the_the_Sinai_desert_1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8" y="4458181"/>
            <a:ext cx="3632653" cy="21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khlabedouins.com/img/26_bedouin_t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4458180"/>
            <a:ext cx="3603172" cy="21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f5TjzAT3GHU/T7sVbGuyuHI/AAAAAAAAEFU/OVaL8FpWfiE/s1600/2206712-the-bedouins-tent-in-the-sahara-moroc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09" y="4458180"/>
            <a:ext cx="3929742" cy="21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y2m.ae/blog/wp-content/uploads/2012/12/Bedouins-T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" y="1150883"/>
            <a:ext cx="3632651" cy="26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akhlabedouins.com/img/28_bedouin_fo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09" y="1150883"/>
            <a:ext cx="3929742" cy="26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Who are the Bedouins?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6605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Bedouins in the past lived in tents and ate what they could forage…dried fruits and nuts. They also drank the milk of their animals. </a:t>
            </a:r>
            <a:endParaRPr lang="en-US" sz="3200" dirty="0"/>
          </a:p>
          <a:p>
            <a:pPr algn="ctr"/>
            <a:r>
              <a:rPr lang="en-US" sz="3200" dirty="0" smtClean="0"/>
              <a:t>Only rarely would they eat meat…their animals were much too valuable to be used as food. </a:t>
            </a:r>
            <a:endParaRPr lang="en-US" sz="3200" dirty="0"/>
          </a:p>
        </p:txBody>
      </p:sp>
      <p:pic>
        <p:nvPicPr>
          <p:cNvPr id="4098" name="Picture 2" descr="http://www.saguaro-juniper.com/i_and_i/cacti/opuntias/platyopuntia/Engelmannii_fr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21" y="3673366"/>
            <a:ext cx="4453211" cy="29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otgardens.net/pistachios%20on%20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31" y="3673366"/>
            <a:ext cx="5234142" cy="29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Who are the Bedouins?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</a:rPr>
              <a:t>Questions</a:t>
            </a:r>
            <a:r>
              <a:rPr lang="en-US" sz="4400" dirty="0" smtClean="0"/>
              <a:t>: </a:t>
            </a:r>
          </a:p>
          <a:p>
            <a:r>
              <a:rPr lang="en-US" sz="4400" b="1" dirty="0" smtClean="0">
                <a:solidFill>
                  <a:schemeClr val="accent2"/>
                </a:solidFill>
              </a:rPr>
              <a:t>1</a:t>
            </a:r>
            <a:r>
              <a:rPr lang="en-US" sz="4400" dirty="0" smtClean="0"/>
              <a:t>) What is a herder? </a:t>
            </a:r>
          </a:p>
          <a:p>
            <a:r>
              <a:rPr lang="en-US" sz="4400" b="1" dirty="0" smtClean="0">
                <a:solidFill>
                  <a:schemeClr val="accent2"/>
                </a:solidFill>
              </a:rPr>
              <a:t>A person who raises animals for a living </a:t>
            </a:r>
          </a:p>
          <a:p>
            <a:r>
              <a:rPr lang="en-US" sz="4400" b="1" dirty="0" smtClean="0">
                <a:solidFill>
                  <a:schemeClr val="accent2"/>
                </a:solidFill>
              </a:rPr>
              <a:t>2</a:t>
            </a:r>
            <a:r>
              <a:rPr lang="en-US" sz="4400" dirty="0" smtClean="0"/>
              <a:t>) Why do you think a herder’s animals are more valuable alive then used as food?</a:t>
            </a:r>
          </a:p>
          <a:p>
            <a:r>
              <a:rPr lang="en-US" sz="4400" b="1" dirty="0" smtClean="0">
                <a:solidFill>
                  <a:schemeClr val="accent2"/>
                </a:solidFill>
              </a:rPr>
              <a:t>Answers will vary… 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873" y="1303919"/>
            <a:ext cx="4153359" cy="52492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Many Arabs lived in villages where they farmed or raised animals.</a:t>
            </a:r>
          </a:p>
          <a:p>
            <a:pPr algn="ctr"/>
            <a:r>
              <a:rPr lang="en-US" sz="3600" dirty="0" smtClean="0"/>
              <a:t>These villages were located near Oases or in the northern mountain ranges. </a:t>
            </a:r>
            <a:endParaRPr lang="en-US" sz="3600" dirty="0"/>
          </a:p>
        </p:txBody>
      </p:sp>
      <p:pic>
        <p:nvPicPr>
          <p:cNvPr id="5122" name="Picture 2" descr="http://at-web.org/holiday-travel-online/photos/photo-Sahara-desert-Village-pics-hh_df261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7" y="4680300"/>
            <a:ext cx="3725196" cy="19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9.i.pbase.com/v3/28/566028/1/44517419.ch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7" y="1303919"/>
            <a:ext cx="3725196" cy="17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odle.kibsd.org/m/pluginfile.php/24340/mod_page/content/5/mongolia_gobi_desert_goat_herd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4" y="2923725"/>
            <a:ext cx="3795941" cy="17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.dailymail.co.uk/i/pix/2014/05/22/article-2635245-1E134C6500000578-782_964x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2" y="3023418"/>
            <a:ext cx="3610882" cy="16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.dailymail.co.uk/i/pix/2012/11/23/article-2237003-162A7910000005DC-456_964x5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2" y="1303919"/>
            <a:ext cx="3610882" cy="17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questier.com/Photos/200512_Syria/20051221-123733_Syria_Sheep_Herd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2" y="4680300"/>
            <a:ext cx="3610882" cy="19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Some of the villagers  were merchants who transported goods across the desert.</a:t>
            </a:r>
          </a:p>
          <a:p>
            <a:pPr algn="ctr"/>
            <a:r>
              <a:rPr lang="en-US" sz="3600" dirty="0" smtClean="0"/>
              <a:t>To fend off attacks by Bedouins, many Arabs traveled in a </a:t>
            </a:r>
            <a:r>
              <a:rPr lang="en-US" sz="3600" b="1" dirty="0" smtClean="0">
                <a:solidFill>
                  <a:schemeClr val="accent2"/>
                </a:solidFill>
              </a:rPr>
              <a:t>Caravan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6146" name="Picture 2" descr="http://www.allpaintings.org/d/14901-1/Alberto+Pasini+-+Caravan+In+The+De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5" y="3326524"/>
            <a:ext cx="8406055" cy="32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pic>
        <p:nvPicPr>
          <p:cNvPr id="8194" name="Picture 2" descr="http://pixdaus.com/files/items/pics/9/8/209908_26524f02d4e2fae091bd0f88a1acf10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20" y="911904"/>
            <a:ext cx="9837510" cy="50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3521" y="1702676"/>
            <a:ext cx="983751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Caravan  - a group of traveling merchants and animals </a:t>
            </a:r>
          </a:p>
        </p:txBody>
      </p:sp>
    </p:spTree>
    <p:extLst>
      <p:ext uri="{BB962C8B-B14F-4D97-AF65-F5344CB8AC3E}">
        <p14:creationId xmlns:p14="http://schemas.microsoft.com/office/powerpoint/2010/main" val="28331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1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Trade and Towns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1229"/>
            <a:ext cx="11495314" cy="5334000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7170" name="Picture 2" descr="http://i1.trekearth.com/photos/47660/dsc_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2" y="1089487"/>
            <a:ext cx="5744481" cy="29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fineartamerica.com/images-medium-large-5/caravan-in-the-desert-liudmila-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1" y="4212771"/>
            <a:ext cx="5744481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_kxPG6y8Qctk/Sz477J9-5ZI/AAAAAAAAS-U/IZlkIdVyFbk/s800/Desert+Caravan+%283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4" y="1089487"/>
            <a:ext cx="5548540" cy="53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By about 500 C.E., Arabian merchants handled most trade between India and the Mediterranean Sea.</a:t>
            </a:r>
            <a:endParaRPr lang="en-US" sz="3600" dirty="0"/>
          </a:p>
          <a:p>
            <a:pPr algn="ctr"/>
            <a:r>
              <a:rPr lang="en-US" sz="3600" dirty="0" smtClean="0"/>
              <a:t>As their trade grew, Arab merchants  founded towns along their trade routes in Arabia. </a:t>
            </a:r>
            <a:endParaRPr lang="en-US" sz="3600" dirty="0"/>
          </a:p>
        </p:txBody>
      </p:sp>
      <p:pic>
        <p:nvPicPr>
          <p:cNvPr id="9218" name="Picture 2" descr="http://i710.photobucket.com/albums/ww108/mayorqw/7_The_Silk_Merchants_Arabian_Edwin_Lord_Weeks_zps227fe4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77" y="3269132"/>
            <a:ext cx="5415286" cy="33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oocher.com/Rudolf_Ernst/The_Rug_Merch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87" y="3269132"/>
            <a:ext cx="3027936" cy="33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6714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Main Idea (Objective)</a:t>
            </a:r>
            <a:r>
              <a:rPr lang="en-US" sz="3600" dirty="0" smtClean="0"/>
              <a:t>: </a:t>
            </a:r>
          </a:p>
          <a:p>
            <a:pPr algn="ctr"/>
            <a:r>
              <a:rPr lang="en-US" sz="3600" dirty="0" smtClean="0"/>
              <a:t>The deserts, coastline and oases of Arabia helped shape the Arab way of life. </a:t>
            </a:r>
            <a:endParaRPr lang="en-US" sz="3600" dirty="0"/>
          </a:p>
        </p:txBody>
      </p:sp>
      <p:pic>
        <p:nvPicPr>
          <p:cNvPr id="1026" name="Picture 2" descr="http://www.whereisitlocated.net/wp-content/uploads/2011/08/Arabian-Desert-locat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03" y="2929307"/>
            <a:ext cx="8702566" cy="36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Makkah</a:t>
            </a:r>
            <a:r>
              <a:rPr lang="en-US" sz="3200" dirty="0" smtClean="0"/>
              <a:t>, also known as </a:t>
            </a:r>
            <a:r>
              <a:rPr lang="en-US" sz="3200" b="1" dirty="0" smtClean="0">
                <a:solidFill>
                  <a:schemeClr val="accent2"/>
                </a:solidFill>
              </a:rPr>
              <a:t>Mecca</a:t>
            </a:r>
            <a:r>
              <a:rPr lang="en-US" sz="3200" dirty="0" smtClean="0"/>
              <a:t>, became the largest and richest of the established towns. </a:t>
            </a:r>
            <a:endParaRPr lang="en-US" sz="3200" dirty="0"/>
          </a:p>
          <a:p>
            <a:pPr algn="ctr"/>
            <a:r>
              <a:rPr lang="en-US" sz="3200" dirty="0" smtClean="0"/>
              <a:t>Mecca was a crossroads for merchants  and also became an extremely important religious site…today its located in Saudi Arabia  </a:t>
            </a:r>
            <a:endParaRPr lang="en-US" sz="3200" dirty="0"/>
          </a:p>
          <a:p>
            <a:pPr algn="ctr"/>
            <a:endParaRPr lang="en-US" dirty="0"/>
          </a:p>
        </p:txBody>
      </p:sp>
      <p:pic>
        <p:nvPicPr>
          <p:cNvPr id="10242" name="Picture 2" descr="http://smashingpicture.com/wp-content/uploads/2010/09/med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3263462"/>
            <a:ext cx="5158562" cy="32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3.bp.blogspot.com/--s29gB2Ex9o/UGsPljdl29I/AAAAAAAAPuU/i-iK42ou5XI/s1600/Konstantin+Makovsky+-+The+Sacred+Curtain+Returning+from+Mecca+to+Cai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4" y="3263462"/>
            <a:ext cx="4635062" cy="32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73" y="1099457"/>
            <a:ext cx="3193643" cy="5453743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sz="3600" dirty="0" smtClean="0"/>
              <a:t>Mecca became the holiest city in Arabia, holding within its walls the sacred place in the </a:t>
            </a:r>
            <a:r>
              <a:rPr lang="en-US" sz="3600" b="1" dirty="0" smtClean="0">
                <a:solidFill>
                  <a:schemeClr val="accent2"/>
                </a:solidFill>
              </a:rPr>
              <a:t>Islamic Religion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266" name="Picture 2" descr="http://msnbcmedia.msn.com/i/MSNBC/Components/Slideshows/_production/ss-120724-tallest-skyscrapers/ss-120726-tallest-skycrapers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7" y="1312083"/>
            <a:ext cx="4163426" cy="51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en/b/b8/Meccamo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16" y="1312083"/>
            <a:ext cx="4256314" cy="51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8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Trade and Towns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upload.wikimedia.org/wikipedia/commons/6/65/Mecca_Masjid_by_Night_Vie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1023257"/>
            <a:ext cx="5621178" cy="29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islamicsites.com/images/gallery/11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4169228"/>
            <a:ext cx="3526972" cy="2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noorhaydar.files.wordpress.com/2012/01/img_0054-smal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69226"/>
            <a:ext cx="3929743" cy="2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edition.cnn.com/video/world/2009/11/21/mecca.streets.walk.talk.cnn.640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3258"/>
            <a:ext cx="5780314" cy="29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techonomy.com/wp-content/uploads/2014/03/shutterstock_1816100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1" y="4169227"/>
            <a:ext cx="3785053" cy="2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Trade and Towns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all-that-is-interesting.com/wordpress/wp-content/uploads/2012/10/mecca-at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0" y="1057954"/>
            <a:ext cx="11394169" cy="54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077424"/>
            <a:ext cx="11603421" cy="545374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 the middle of mecca was the </a:t>
            </a:r>
            <a:r>
              <a:rPr lang="en-US" sz="3600" b="1" dirty="0" smtClean="0">
                <a:solidFill>
                  <a:schemeClr val="accent2"/>
                </a:solidFill>
              </a:rPr>
              <a:t>Kaaba</a:t>
            </a:r>
            <a:r>
              <a:rPr lang="en-US" sz="3600" dirty="0" smtClean="0"/>
              <a:t>, a low square building surrounded by statues of gods and goddesses.  </a:t>
            </a:r>
            <a:endParaRPr lang="en-US" sz="3600" dirty="0"/>
          </a:p>
        </p:txBody>
      </p:sp>
      <p:pic>
        <p:nvPicPr>
          <p:cNvPr id="14340" name="Picture 4" descr="http://images.fanpop.com/images/image_uploads/Kaaba-islam-172966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4" y="2527261"/>
            <a:ext cx="5280870" cy="40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dengarmatt\Desktop\90394_1320482986_7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69" y="2580056"/>
            <a:ext cx="4121257" cy="40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7585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Essentially the </a:t>
            </a:r>
            <a:r>
              <a:rPr lang="en-US" sz="3200" b="1" dirty="0" smtClean="0">
                <a:solidFill>
                  <a:schemeClr val="accent2"/>
                </a:solidFill>
              </a:rPr>
              <a:t>Kaaba</a:t>
            </a:r>
            <a:r>
              <a:rPr lang="en-US" sz="3200" dirty="0"/>
              <a:t> </a:t>
            </a:r>
            <a:r>
              <a:rPr lang="en-US" sz="3200" dirty="0" smtClean="0"/>
              <a:t>is a  </a:t>
            </a:r>
            <a:r>
              <a:rPr lang="en-US" sz="3200" dirty="0"/>
              <a:t>granite </a:t>
            </a:r>
            <a:r>
              <a:rPr lang="en-US" sz="3200" dirty="0" smtClean="0"/>
              <a:t>brick, </a:t>
            </a:r>
            <a:r>
              <a:rPr lang="en-US" sz="3200" dirty="0"/>
              <a:t>covered </a:t>
            </a:r>
            <a:r>
              <a:rPr lang="en-US" sz="3200" dirty="0" smtClean="0"/>
              <a:t>with a </a:t>
            </a:r>
            <a:r>
              <a:rPr lang="en-US" sz="3200" dirty="0"/>
              <a:t>silk curtain and calligraphy in gold and silver-wrapped </a:t>
            </a:r>
            <a:r>
              <a:rPr lang="en-US" sz="3200" dirty="0" smtClean="0"/>
              <a:t>thread. </a:t>
            </a:r>
            <a:endParaRPr lang="en-US" sz="3200" dirty="0"/>
          </a:p>
          <a:p>
            <a:pPr algn="ctr"/>
            <a:r>
              <a:rPr lang="en-US" sz="3200" dirty="0" smtClean="0"/>
              <a:t>Arabs believed that the great stone inside the Kaaba was actually from heaven.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5362" name="Picture 2" descr="http://upload.wikimedia.org/wikipedia/commons/thumb/4/41/Mosqu%C3%A9e_Masjid_el_Haram_%C3%A0_la_Mecque.jpg/1024px-Mosqu%C3%A9e_Masjid_el_Haram_%C3%A0_la_Mec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3090041"/>
            <a:ext cx="6033321" cy="3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thumb/4/40/Turkish_-_Tile_with_the_Great_Mosque_of_Mecca_-_Walters_481307_-_View_A.jpg/640px-Turkish_-_Tile_with_the_Great_Mosque_of_Mecca_-_Walters_481307_-_View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03" y="3081509"/>
            <a:ext cx="2948356" cy="34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Pilgrims</a:t>
            </a:r>
            <a:r>
              <a:rPr lang="en-US" dirty="0" smtClean="0"/>
              <a:t>, or people who travel to a holy place, flocked to Mecca. </a:t>
            </a:r>
          </a:p>
          <a:p>
            <a:pPr algn="ctr"/>
            <a:r>
              <a:rPr lang="en-US" dirty="0" smtClean="0"/>
              <a:t>Arabians worship many gods, but the most important was </a:t>
            </a:r>
            <a:r>
              <a:rPr lang="en-US" b="1" dirty="0" smtClean="0">
                <a:solidFill>
                  <a:schemeClr val="accent2"/>
                </a:solidFill>
              </a:rPr>
              <a:t>Allah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http://upload.wikimedia.org/wikipedia/commons/thumb/9/92/Al-Haram_mosque_-_Flickr_-_Al_Jazeera_English.jpg/1024px-Al-Haram_mosque_-_Flickr_-_Al_Jazeera_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2594656"/>
            <a:ext cx="9680028" cy="3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457200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584372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900" b="1" dirty="0" smtClean="0">
                <a:solidFill>
                  <a:schemeClr val="accent2"/>
                </a:solidFill>
              </a:rPr>
              <a:t>Allah</a:t>
            </a:r>
            <a:r>
              <a:rPr lang="en-US" sz="3900" dirty="0" smtClean="0"/>
              <a:t> </a:t>
            </a:r>
            <a:r>
              <a:rPr lang="en-US" sz="3900" dirty="0" smtClean="0"/>
              <a:t>is</a:t>
            </a:r>
            <a:r>
              <a:rPr lang="en-US" sz="3900" dirty="0" smtClean="0"/>
              <a:t> </a:t>
            </a:r>
            <a:r>
              <a:rPr lang="en-US" sz="3900" dirty="0" smtClean="0"/>
              <a:t>considered to be the creator of the world within the Islamic Religion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8434" name="Picture 2" descr="http://upload.wikimedia.org/wikipedia/commons/d/dd/Alla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0" y="1373640"/>
            <a:ext cx="4253140" cy="42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fc03.deviantart.net/fs70/i/2012/069/1/5/al_kaaba_by_metjemedia-d4sbs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56" y="1221240"/>
            <a:ext cx="6083647" cy="42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Questions</a:t>
            </a:r>
            <a:r>
              <a:rPr lang="en-US" sz="3600" dirty="0" smtClean="0"/>
              <a:t>: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1</a:t>
            </a:r>
            <a:r>
              <a:rPr lang="en-US" sz="3600" dirty="0" smtClean="0"/>
              <a:t>) What is a caravan and how were they used in Arabia?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A group of merchants traveling from town to town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2</a:t>
            </a:r>
            <a:r>
              <a:rPr lang="en-US" sz="3600" dirty="0" smtClean="0"/>
              <a:t>) </a:t>
            </a:r>
            <a:r>
              <a:rPr lang="en-US" sz="3600" dirty="0" smtClean="0"/>
              <a:t>What was </a:t>
            </a:r>
            <a:r>
              <a:rPr lang="en-US" sz="3600" dirty="0" smtClean="0"/>
              <a:t>the most important town to be established in Arabia?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Mecca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3</a:t>
            </a:r>
            <a:r>
              <a:rPr lang="en-US" sz="3600" dirty="0" smtClean="0"/>
              <a:t>) What is the Kaaba and how is it important?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A great stone in Mecca, believed to be from heaven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 smtClean="0"/>
              <a:t>Trade and Towns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Persuasive Writing: 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sz="3200" dirty="0" smtClean="0"/>
              <a:t>Answer the following questions in a well organized and creative re open ended explanation.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Pretend that you are a </a:t>
            </a:r>
            <a:r>
              <a:rPr lang="en-US" sz="3200" b="1" dirty="0" smtClean="0">
                <a:solidFill>
                  <a:schemeClr val="accent2"/>
                </a:solidFill>
              </a:rPr>
              <a:t>Bedouin. </a:t>
            </a:r>
            <a:r>
              <a:rPr lang="en-US" sz="3200" dirty="0" smtClean="0"/>
              <a:t>What dangers lye ahead of you on your journey throughout the desert. What challenges do you have with raising your livestock in this environment? How can you create a safe trip for you and your animals?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37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8"/>
            <a:ext cx="6966857" cy="295359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Desert stretches over most of the Arabian peninsula. </a:t>
            </a:r>
          </a:p>
          <a:p>
            <a:pPr algn="ctr"/>
            <a:r>
              <a:rPr lang="en-US" sz="3600" dirty="0" smtClean="0"/>
              <a:t>The heat is intense and travelers are at the whim of blinding sandstorms. </a:t>
            </a:r>
            <a:endParaRPr lang="en-US" sz="3600" dirty="0"/>
          </a:p>
        </p:txBody>
      </p:sp>
      <p:pic>
        <p:nvPicPr>
          <p:cNvPr id="3074" name="Picture 2" descr="http://rredc.nrel.gov/solar/new_data/Saudi_Arabia/images/arabian_peninsu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08" y="1761608"/>
            <a:ext cx="4231369" cy="45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QtBxUroTrQ8/THHERpvylII/AAAAAAAAAEU/me5IanttqtE/s1600/Abu+Dhabi+UAE+2a+camels+on+horizon+1992+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9" y="4053051"/>
            <a:ext cx="6392644" cy="22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7377793" cy="244380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Water is only found at </a:t>
            </a:r>
            <a:r>
              <a:rPr lang="en-US" sz="4000" b="1" dirty="0" smtClean="0">
                <a:solidFill>
                  <a:schemeClr val="accent2"/>
                </a:solidFill>
              </a:rPr>
              <a:t>Oases</a:t>
            </a:r>
            <a:r>
              <a:rPr lang="en-US" sz="4000" dirty="0" smtClean="0"/>
              <a:t>…green areas fed by underground water.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098" name="Picture 2" descr="http://i.telegraph.co.uk/multimedia/archive/02117/lib-ubari_211722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6" y="3788229"/>
            <a:ext cx="4095750" cy="283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lsheriftours.com/IMAGES/oas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6" y="1008970"/>
            <a:ext cx="4095750" cy="27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rystalinks.com/oasi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5" y="2916620"/>
            <a:ext cx="7043278" cy="35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6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wallpaperfly.com/thumbnails/detail/20121014/sand%20desert%20oasis%20libya%201920x1080%20wallpaper_www.wallmay.net_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7" y="1121228"/>
            <a:ext cx="11361511" cy="53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2676626"/>
            <a:ext cx="11484427" cy="165420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Not all of Arabia is dry, however…</a:t>
            </a:r>
          </a:p>
          <a:p>
            <a:pPr algn="ctr"/>
            <a:r>
              <a:rPr lang="en-US" sz="3200" dirty="0" smtClean="0"/>
              <a:t>In the mountains of the southwest, enough rain falls to support plants such as juniper and olive trees. </a:t>
            </a:r>
            <a:endParaRPr lang="en-US" sz="3200" dirty="0"/>
          </a:p>
        </p:txBody>
      </p:sp>
      <p:pic>
        <p:nvPicPr>
          <p:cNvPr id="6146" name="Picture 2" descr="http://emp.byui.edu/satterfieldb/olive%20tree/Olive%20Orch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519" y="4330831"/>
            <a:ext cx="3878113" cy="22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roccoworldnews.com/wp-content/uploads/2014/09/olive-tr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24" y="429238"/>
            <a:ext cx="2769508" cy="229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6/6c/Common_juniper_berries_%28Mica_B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" y="477712"/>
            <a:ext cx="2786741" cy="2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tnforum.org/sites/default/files/styles/w600/public/news/images/pictures/andenes_arabia_saudita.jpg?itok=1Iu9cY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28" y="4330831"/>
            <a:ext cx="3482406" cy="22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traildino.com/img/upload/Asia/Oman/General/Oman-02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427780"/>
            <a:ext cx="3482406" cy="219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7585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To survive this harsh environment, Arabs formed into clans…which are groups of people related by family ties and who are completely loyal to each other. </a:t>
            </a:r>
          </a:p>
          <a:p>
            <a:pPr algn="ctr"/>
            <a:r>
              <a:rPr lang="en-US" sz="3200" dirty="0" smtClean="0"/>
              <a:t>The tribes leaders were called a </a:t>
            </a:r>
            <a:r>
              <a:rPr lang="en-US" sz="3200" b="1" dirty="0" smtClean="0">
                <a:solidFill>
                  <a:schemeClr val="accent2"/>
                </a:solidFill>
              </a:rPr>
              <a:t>Sheikh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7170" name="Picture 2" descr="http://www.touregypt.net/images/touregypt/sheikha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86" y="3247697"/>
            <a:ext cx="3284234" cy="33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oreigeland.com/saudiweb/content/bin/images/large/W5793_Al_Murrah_e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3" y="3247697"/>
            <a:ext cx="6123026" cy="33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3" y="0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34342"/>
            <a:ext cx="12006943" cy="4038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 todays Arab world the term </a:t>
            </a:r>
            <a:r>
              <a:rPr lang="en-US" b="1" dirty="0">
                <a:solidFill>
                  <a:schemeClr val="accent2"/>
                </a:solidFill>
              </a:rPr>
              <a:t>Sheikh</a:t>
            </a:r>
            <a:r>
              <a:rPr lang="en-US" dirty="0" smtClean="0"/>
              <a:t> is used to describe someone who is royalty, or basically people of imperial blood or status within a country</a:t>
            </a:r>
            <a:r>
              <a:rPr lang="en-US" dirty="0"/>
              <a:t>. (Tomb from Sheikh Abdul Hamid </a:t>
            </a:r>
            <a:r>
              <a:rPr lang="en-US" dirty="0" smtClean="0"/>
              <a:t>in </a:t>
            </a:r>
            <a:r>
              <a:rPr lang="en-US" dirty="0"/>
              <a:t>West Martapura</a:t>
            </a:r>
            <a:r>
              <a:rPr lang="en-US" dirty="0" smtClean="0"/>
              <a:t>, </a:t>
            </a:r>
            <a:r>
              <a:rPr lang="en-US" dirty="0"/>
              <a:t>Indonesia</a:t>
            </a:r>
            <a:r>
              <a:rPr lang="en-US" dirty="0" smtClean="0"/>
              <a:t>.) </a:t>
            </a:r>
            <a:endParaRPr lang="en-US" dirty="0"/>
          </a:p>
        </p:txBody>
      </p:sp>
      <p:pic>
        <p:nvPicPr>
          <p:cNvPr id="2050" name="Picture 2" descr="http://www.dubai-information-site.com/images/sheikh-mohamm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1338945"/>
            <a:ext cx="3965498" cy="4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f/ff/Makam_Syekh_Abdul_Hamid_Abulung_%282%29.jpg/1024px-Makam_Syekh_Abdul_Hamid_Abulung_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45" y="1338945"/>
            <a:ext cx="7246712" cy="4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9743"/>
            <a:ext cx="9875520" cy="1001486"/>
          </a:xfrm>
        </p:spPr>
        <p:txBody>
          <a:bodyPr/>
          <a:lstStyle/>
          <a:p>
            <a:pPr algn="ctr"/>
            <a:r>
              <a:rPr lang="en-US" dirty="0"/>
              <a:t>Daily life in Early Arabia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099457"/>
            <a:ext cx="11484427" cy="545374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Questions</a:t>
            </a:r>
            <a:r>
              <a:rPr lang="en-US" sz="4800" dirty="0" smtClean="0"/>
              <a:t>: </a:t>
            </a:r>
            <a:endParaRPr lang="en-US" sz="4800" dirty="0"/>
          </a:p>
          <a:p>
            <a:r>
              <a:rPr lang="en-US" sz="4800" b="1" dirty="0" smtClean="0">
                <a:solidFill>
                  <a:schemeClr val="accent2"/>
                </a:solidFill>
              </a:rPr>
              <a:t>1</a:t>
            </a:r>
            <a:r>
              <a:rPr lang="en-US" sz="4800" dirty="0" smtClean="0"/>
              <a:t>) What is a Oases? </a:t>
            </a:r>
          </a:p>
          <a:p>
            <a:r>
              <a:rPr lang="en-US" sz="4800" b="1" dirty="0" smtClean="0">
                <a:solidFill>
                  <a:schemeClr val="accent2"/>
                </a:solidFill>
              </a:rPr>
              <a:t>A green area that can be found in the middle of a desert</a:t>
            </a:r>
            <a:r>
              <a:rPr lang="en-US" sz="4800" dirty="0" smtClean="0"/>
              <a:t>.  </a:t>
            </a:r>
            <a:endParaRPr lang="en-US" sz="4800" dirty="0"/>
          </a:p>
          <a:p>
            <a:r>
              <a:rPr lang="en-US" sz="4800" b="1" dirty="0" smtClean="0">
                <a:solidFill>
                  <a:schemeClr val="accent2"/>
                </a:solidFill>
              </a:rPr>
              <a:t>2</a:t>
            </a:r>
            <a:r>
              <a:rPr lang="en-US" sz="4800" dirty="0" smtClean="0"/>
              <a:t>) How are these Oases able to survive?</a:t>
            </a:r>
          </a:p>
          <a:p>
            <a:r>
              <a:rPr lang="en-US" sz="4800" b="1" dirty="0" smtClean="0">
                <a:solidFill>
                  <a:schemeClr val="accent2"/>
                </a:solidFill>
              </a:rPr>
              <a:t>They are fed by ground water </a:t>
            </a: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632</TotalTime>
  <Words>814</Words>
  <Application>Microsoft Office PowerPoint</Application>
  <PresentationFormat>Custom</PresentationFormat>
  <Paragraphs>122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Basis</vt:lpstr>
      <vt:lpstr>PowerPoint Presentation</vt:lpstr>
      <vt:lpstr>Daily life in Early Arabia</vt:lpstr>
      <vt:lpstr>Daily life in Early Arabia</vt:lpstr>
      <vt:lpstr>Daily life in Early Arabia</vt:lpstr>
      <vt:lpstr>Daily life in Early Arabia</vt:lpstr>
      <vt:lpstr>Daily life in Early Arabia</vt:lpstr>
      <vt:lpstr>Daily life in Early Arabia</vt:lpstr>
      <vt:lpstr>Daily life in Early Arabia</vt:lpstr>
      <vt:lpstr>Daily life in Early Arabia</vt:lpstr>
      <vt:lpstr>Who are the Bedouins? </vt:lpstr>
      <vt:lpstr>Who are the Bedouins? </vt:lpstr>
      <vt:lpstr>Who are the Bedouins? </vt:lpstr>
      <vt:lpstr>Who are the Bedouins? </vt:lpstr>
      <vt:lpstr>Who are the Bedouins?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  <vt:lpstr>Trade and Towns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Smith, Amanda D</cp:lastModifiedBy>
  <cp:revision>40</cp:revision>
  <dcterms:created xsi:type="dcterms:W3CDTF">2014-01-17T14:43:04Z</dcterms:created>
  <dcterms:modified xsi:type="dcterms:W3CDTF">2016-02-22T23:25:06Z</dcterms:modified>
</cp:coreProperties>
</file>