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4"/>
  </p:sldMasterIdLst>
  <p:notesMasterIdLst>
    <p:notesMasterId r:id="rId18"/>
  </p:notesMasterIdLst>
  <p:sldIdLst>
    <p:sldId id="256" r:id="rId5"/>
    <p:sldId id="257" r:id="rId6"/>
    <p:sldId id="277" r:id="rId7"/>
    <p:sldId id="260" r:id="rId8"/>
    <p:sldId id="263" r:id="rId9"/>
    <p:sldId id="269" r:id="rId10"/>
    <p:sldId id="265" r:id="rId11"/>
    <p:sldId id="266" r:id="rId12"/>
    <p:sldId id="262" r:id="rId13"/>
    <p:sldId id="264" r:id="rId14"/>
    <p:sldId id="274" r:id="rId15"/>
    <p:sldId id="272" r:id="rId16"/>
    <p:sldId id="273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03" autoAdjust="0"/>
  </p:normalViewPr>
  <p:slideViewPr>
    <p:cSldViewPr>
      <p:cViewPr>
        <p:scale>
          <a:sx n="77" d="100"/>
          <a:sy n="77" d="100"/>
        </p:scale>
        <p:origin x="-306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tags" Target="tags/tag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C6B1B51-01DE-4217-8F8C-35466C3F3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4924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363CC7-DD81-455D-9B65-8B827ACE7BF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512316-0188-4852-873F-71C42082B79F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A9FB63-0E51-4252-881D-9B08EED5DEE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B735D7-41B3-47D2-9997-6EB833E2326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9AA844-650A-4C71-9F05-CF64903F7180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3C874A-F6D0-4197-B53F-BEF63C77DDC7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7B4859E-FB69-41B7-AA91-9ECCF13414E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B05E51-EE28-4705-9F0F-A7901C737094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E7F7FF-5E86-4494-A728-82862A5A40B0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8FFB01-B386-4EF2-82E8-C592B557131D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9C06B30-9A10-4077-90FF-B9A26E9E33A4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358247-F562-4E2C-922C-79D838B7FD79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3C9B0B-1C36-4E73-AA6B-719BA431487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507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507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9151C7-411F-42D1-9912-0D1C26858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06F103-4F3B-4F77-BD8C-8D583EC13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F8809-9961-4E6F-841B-E515468CD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976253-177A-42DC-A367-632AD11D2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7CF36-E7C9-4B0D-AB87-E186689EF0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7DE5F-D4F2-478E-A29A-DAB82BD7E3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2B932-CBBE-46F7-9583-A1385E15BB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7FE57-DDFB-4619-9EB2-57C0A1438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74612B-6423-42D0-800A-79B2D9137D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9190BF-5633-4E5A-8FD8-2E7EA10B5E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4CBE8A-B341-4E74-8CF3-46F88E5251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4403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3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3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3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3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4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4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4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4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4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4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4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4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4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4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5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5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05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405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405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405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5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5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6CBE0C6C-4620-4006-B33F-EC8EFBB431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4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381000"/>
            <a:ext cx="7772400" cy="1736725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660066"/>
                </a:solidFill>
              </a:rPr>
              <a:t>Personification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514600"/>
            <a:ext cx="7924800" cy="35052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u="sng" smtClean="0"/>
              <a:t>Personification</a:t>
            </a:r>
            <a:r>
              <a:rPr lang="en-US" sz="2800" smtClean="0"/>
              <a:t> is giving human traits (qualities, feelings, action, or characteristics) to non-living objects (things, colors, qualities, or ideas).</a:t>
            </a:r>
          </a:p>
          <a:p>
            <a:pPr eaLnBrk="1" hangingPunct="1"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mtClean="0"/>
              <a:t>For example:</a:t>
            </a:r>
            <a:r>
              <a:rPr lang="en-US" sz="3600" smtClean="0"/>
              <a:t> The window winked at me.  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660066"/>
                </a:solidFill>
                <a:latin typeface="Kristen ITC" pitchFamily="66" charset="0"/>
              </a:rPr>
              <a:t>What characteristics does this snow have?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b="1" smtClean="0"/>
              <a:t>SNOW</a:t>
            </a:r>
            <a:endParaRPr lang="en-US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mtClean="0"/>
              <a:t>Snow speaks to the people its</a:t>
            </a:r>
            <a:br>
              <a:rPr lang="en-US" smtClean="0"/>
            </a:br>
            <a:r>
              <a:rPr lang="en-US" smtClean="0"/>
              <a:t>falling above in the glooming </a:t>
            </a:r>
            <a:br>
              <a:rPr lang="en-US" smtClean="0"/>
            </a:br>
            <a:r>
              <a:rPr lang="en-US" smtClean="0"/>
              <a:t>sunlight.</a:t>
            </a:r>
            <a:br>
              <a:rPr lang="en-US" smtClean="0"/>
            </a:br>
            <a:r>
              <a:rPr lang="en-US" smtClean="0"/>
              <a:t>Its white sparkling voice</a:t>
            </a:r>
            <a:br>
              <a:rPr lang="en-US" smtClean="0"/>
            </a:br>
            <a:r>
              <a:rPr lang="en-US" smtClean="0"/>
              <a:t>echoes </a:t>
            </a:r>
            <a:br>
              <a:rPr lang="en-US" smtClean="0"/>
            </a:br>
            <a:r>
              <a:rPr lang="en-US" smtClean="0"/>
              <a:t>as it falls through</a:t>
            </a:r>
            <a:br>
              <a:rPr lang="en-US" smtClean="0"/>
            </a:br>
            <a:r>
              <a:rPr lang="en-US" smtClean="0"/>
              <a:t>the air.</a:t>
            </a:r>
            <a:endParaRPr lang="en-US" i="1" smtClean="0"/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i="1" smtClean="0"/>
              <a:t>By Jake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 animBg="1"/>
      <p:bldP spid="2253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8458200" cy="1752600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660066"/>
                </a:solidFill>
                <a:latin typeface="Kristen ITC" pitchFamily="66" charset="0"/>
              </a:rPr>
              <a:t>"Summer Grass" by Carl Sandburg</a:t>
            </a:r>
            <a:r>
              <a:rPr lang="en-US" sz="4000" smtClean="0"/>
              <a:t>  </a:t>
            </a:r>
            <a:br>
              <a:rPr lang="en-US" sz="4000" smtClean="0"/>
            </a:br>
            <a:endParaRPr lang="en-US" sz="4000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438400"/>
            <a:ext cx="8229600" cy="39624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en-US" i="1" smtClean="0"/>
              <a:t>Summer</a:t>
            </a:r>
            <a:r>
              <a:rPr lang="en-US" smtClean="0"/>
              <a:t> </a:t>
            </a:r>
            <a:r>
              <a:rPr lang="en-US" i="1" smtClean="0"/>
              <a:t>grass aches and whispers</a:t>
            </a:r>
            <a:endParaRPr lang="en-US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    It </a:t>
            </a:r>
            <a:r>
              <a:rPr lang="en-US" i="1" smtClean="0"/>
              <a:t>wants something: it calls and sings; it pours </a:t>
            </a:r>
            <a:endParaRPr lang="en-US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   </a:t>
            </a:r>
            <a:r>
              <a:rPr lang="en-US" i="1" smtClean="0"/>
              <a:t>out wishes</a:t>
            </a:r>
            <a:r>
              <a:rPr lang="en-US" smtClean="0"/>
              <a:t> </a:t>
            </a:r>
            <a:r>
              <a:rPr lang="en-US" i="1" smtClean="0"/>
              <a:t>to the overhead stars.</a:t>
            </a:r>
            <a:endParaRPr lang="en-US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   </a:t>
            </a:r>
            <a:r>
              <a:rPr lang="en-US" i="1" smtClean="0"/>
              <a:t>The rain hears; the rain answers;</a:t>
            </a:r>
            <a:r>
              <a:rPr lang="en-US" smtClean="0"/>
              <a:t> </a:t>
            </a:r>
            <a:r>
              <a:rPr lang="en-US" i="1" smtClean="0"/>
              <a:t>the rain is slow</a:t>
            </a:r>
            <a:r>
              <a:rPr lang="en-US" smtClean="0"/>
              <a:t> </a:t>
            </a:r>
            <a:r>
              <a:rPr lang="en-US" i="1" smtClean="0"/>
              <a:t>coming;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mtClean="0"/>
              <a:t> T</a:t>
            </a:r>
            <a:r>
              <a:rPr lang="en-US" i="1" smtClean="0"/>
              <a:t>he rain wets the face of the grass.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0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8" grpId="0" animBg="1"/>
      <p:bldP spid="6041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en-US" b="0" i="1" u="sng" smtClean="0">
                <a:solidFill>
                  <a:srgbClr val="660066"/>
                </a:solidFill>
                <a:latin typeface="Kristen ITC" pitchFamily="66" charset="0"/>
              </a:rPr>
              <a:t>April Rain Song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    Let the rain kiss you.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Let the rain beat upon your head with silver liquid drops.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Let the rain sing you a lullaby.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The rain makes still pools on the sidewalk.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The rain makes running pools in the gutter.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The rain plays a little sleep song on our roof at night. </a:t>
            </a:r>
          </a:p>
          <a:p>
            <a:pPr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And I love the rain.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                                                       by Langston Hughes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6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6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6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/>
      <p:bldP spid="5632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6019800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660066"/>
                </a:solidFill>
                <a:latin typeface="Kristen ITC" pitchFamily="66" charset="0"/>
              </a:rPr>
              <a:t>What are Langston Hughes' feelings toward rain?</a:t>
            </a:r>
          </a:p>
          <a:p>
            <a:pPr eaLnBrk="1" hangingPunct="1">
              <a:defRPr/>
            </a:pPr>
            <a:r>
              <a:rPr lang="en-US" sz="4000" smtClean="0">
                <a:solidFill>
                  <a:srgbClr val="660066"/>
                </a:solidFill>
                <a:latin typeface="Kristen ITC" pitchFamily="66" charset="0"/>
              </a:rPr>
              <a:t>What does he want his audience to do?</a:t>
            </a:r>
          </a:p>
          <a:p>
            <a:pPr eaLnBrk="1" hangingPunct="1">
              <a:defRPr/>
            </a:pPr>
            <a:r>
              <a:rPr lang="en-US" sz="4000" smtClean="0">
                <a:solidFill>
                  <a:srgbClr val="660066"/>
                </a:solidFill>
                <a:latin typeface="Kristen ITC" pitchFamily="66" charset="0"/>
              </a:rPr>
              <a:t>How does personification help him make his point?</a:t>
            </a:r>
          </a:p>
          <a:p>
            <a:pPr eaLnBrk="1" hangingPunct="1">
              <a:defRPr/>
            </a:pPr>
            <a:r>
              <a:rPr lang="en-US" sz="4000" smtClean="0">
                <a:solidFill>
                  <a:srgbClr val="660066"/>
                </a:solidFill>
                <a:latin typeface="Kristen ITC" pitchFamily="66" charset="0"/>
              </a:rPr>
              <a:t>What do you notice about the language he uses to describe the rain? </a:t>
            </a:r>
          </a:p>
          <a:p>
            <a:pPr eaLnBrk="1" hangingPunct="1">
              <a:defRPr/>
            </a:pPr>
            <a:endParaRPr lang="en-US" sz="4000" smtClean="0">
              <a:solidFill>
                <a:srgbClr val="660066"/>
              </a:solidFill>
              <a:latin typeface="Kristen ITC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837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609600"/>
            <a:ext cx="7772400" cy="5334000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660066"/>
                </a:solidFill>
                <a:latin typeface="Kristen ITC" pitchFamily="66" charset="0"/>
              </a:rPr>
              <a:t>Turn to the window. Do you see it winking? Are you really trying? Look hard- Can you see it yet?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8305800" cy="2998787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660066"/>
                </a:solidFill>
                <a:latin typeface="Kristen ITC" pitchFamily="66" charset="0"/>
              </a:rPr>
              <a:t>Gotcha!!!</a:t>
            </a:r>
            <a:br>
              <a:rPr lang="en-US" smtClean="0">
                <a:solidFill>
                  <a:srgbClr val="660066"/>
                </a:solidFill>
                <a:latin typeface="Kristen ITC" pitchFamily="66" charset="0"/>
              </a:rPr>
            </a:br>
            <a:r>
              <a:rPr lang="en-US" smtClean="0">
                <a:solidFill>
                  <a:srgbClr val="660066"/>
                </a:solidFill>
                <a:latin typeface="Kristen ITC" pitchFamily="66" charset="0"/>
              </a:rPr>
              <a:t>No, of-course you don’t – windows can’t wink -silly!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114800"/>
            <a:ext cx="8229600" cy="24384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The verb, wink, is a human action. A window is a non-living object.</a:t>
            </a:r>
          </a:p>
          <a:p>
            <a:pPr eaLnBrk="1" hangingPunct="1">
              <a:defRPr/>
            </a:pPr>
            <a:r>
              <a:rPr lang="en-US" smtClean="0"/>
              <a:t>TaDa!! Personification!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6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2" grpId="0" animBg="1"/>
      <p:bldP spid="665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4000" smtClean="0">
                <a:solidFill>
                  <a:srgbClr val="660066"/>
                </a:solidFill>
                <a:latin typeface="Kristen ITC" pitchFamily="66" charset="0"/>
              </a:rPr>
              <a:t>Here are some personification examples.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The </a:t>
            </a:r>
            <a:r>
              <a:rPr lang="en-US" u="sng" smtClean="0">
                <a:solidFill>
                  <a:srgbClr val="660066"/>
                </a:solidFill>
              </a:rPr>
              <a:t>sailboat danced</a:t>
            </a:r>
            <a:r>
              <a:rPr lang="en-US" smtClean="0"/>
              <a:t> gracefully past us.</a:t>
            </a:r>
          </a:p>
          <a:p>
            <a:pPr eaLnBrk="1" hangingPunct="1">
              <a:defRPr/>
            </a:pPr>
            <a:r>
              <a:rPr lang="en-US" smtClean="0"/>
              <a:t>The </a:t>
            </a:r>
            <a:r>
              <a:rPr lang="en-US" u="sng" smtClean="0">
                <a:solidFill>
                  <a:srgbClr val="660066"/>
                </a:solidFill>
              </a:rPr>
              <a:t>flames ate</a:t>
            </a:r>
            <a:r>
              <a:rPr lang="en-US" smtClean="0"/>
              <a:t> hungrily at the burning house.</a:t>
            </a:r>
          </a:p>
          <a:p>
            <a:pPr eaLnBrk="1" hangingPunct="1">
              <a:defRPr/>
            </a:pPr>
            <a:r>
              <a:rPr lang="en-US" smtClean="0"/>
              <a:t>The once-proud </a:t>
            </a:r>
            <a:r>
              <a:rPr lang="en-US" u="sng" smtClean="0">
                <a:solidFill>
                  <a:srgbClr val="660066"/>
                </a:solidFill>
              </a:rPr>
              <a:t>trees bent</a:t>
            </a:r>
            <a:r>
              <a:rPr lang="en-US" smtClean="0"/>
              <a:t> meekly before the storm.</a:t>
            </a:r>
          </a:p>
          <a:p>
            <a:pPr eaLnBrk="1" hangingPunct="1">
              <a:defRPr/>
            </a:pPr>
            <a:r>
              <a:rPr lang="en-US" smtClean="0"/>
              <a:t>The broad, flat </a:t>
            </a:r>
            <a:r>
              <a:rPr lang="en-US" u="sng" smtClean="0">
                <a:solidFill>
                  <a:srgbClr val="660066"/>
                </a:solidFill>
              </a:rPr>
              <a:t>rock lay sunning itself</a:t>
            </a:r>
            <a:r>
              <a:rPr lang="en-US" u="sng" smtClean="0"/>
              <a:t> </a:t>
            </a:r>
            <a:r>
              <a:rPr lang="en-US" smtClean="0"/>
              <a:t>by the stream.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05800" cy="2590800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rgbClr val="660066"/>
                </a:solidFill>
                <a:latin typeface="Kristen ITC" pitchFamily="66" charset="0"/>
              </a:rPr>
              <a:t>Notice how personification creates a word picture. </a:t>
            </a:r>
            <a:br>
              <a:rPr lang="en-US" sz="3200" smtClean="0">
                <a:solidFill>
                  <a:srgbClr val="660066"/>
                </a:solidFill>
                <a:latin typeface="Kristen ITC" pitchFamily="66" charset="0"/>
              </a:rPr>
            </a:br>
            <a:r>
              <a:rPr lang="en-US" sz="3200" smtClean="0">
                <a:solidFill>
                  <a:srgbClr val="660066"/>
                </a:solidFill>
                <a:latin typeface="Kristen ITC" pitchFamily="66" charset="0"/>
              </a:rPr>
              <a:t> Your Turn.  Can you recognize the personification in each sentence below?</a:t>
            </a:r>
            <a:br>
              <a:rPr lang="en-US" sz="3200" smtClean="0">
                <a:solidFill>
                  <a:srgbClr val="660066"/>
                </a:solidFill>
                <a:latin typeface="Kristen ITC" pitchFamily="66" charset="0"/>
              </a:rPr>
            </a:br>
            <a:endParaRPr lang="en-US" sz="3200" smtClean="0">
              <a:solidFill>
                <a:srgbClr val="660066"/>
              </a:solidFill>
              <a:latin typeface="Kristen ITC" pitchFamily="66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27275"/>
            <a:ext cx="8229600" cy="4530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smtClean="0"/>
              <a:t>  </a:t>
            </a:r>
          </a:p>
          <a:p>
            <a:pPr eaLnBrk="1" hangingPunct="1">
              <a:buFont typeface="Wingdings" pitchFamily="2" charset="2"/>
              <a:buAutoNum type="arabicPeriod"/>
              <a:defRPr/>
            </a:pPr>
            <a:r>
              <a:rPr lang="en-US" smtClean="0">
                <a:latin typeface="Lucida Sans" pitchFamily="34" charset="0"/>
              </a:rPr>
              <a:t>The fog crept silently into the valley.</a:t>
            </a:r>
          </a:p>
          <a:p>
            <a:pPr eaLnBrk="1" hangingPunct="1">
              <a:buFont typeface="Wingdings" pitchFamily="2" charset="2"/>
              <a:buAutoNum type="arabicPeriod"/>
              <a:defRPr/>
            </a:pPr>
            <a:r>
              <a:rPr lang="en-US" smtClean="0">
                <a:latin typeface="Lucida Sans" pitchFamily="34" charset="0"/>
              </a:rPr>
              <a:t>The tree fought the wind with its branches</a:t>
            </a:r>
          </a:p>
          <a:p>
            <a:pPr eaLnBrk="1" hangingPunct="1">
              <a:buFont typeface="Wingdings" pitchFamily="2" charset="2"/>
              <a:buAutoNum type="arabicPeriod"/>
              <a:defRPr/>
            </a:pPr>
            <a:r>
              <a:rPr lang="en-US" smtClean="0">
                <a:latin typeface="Lucida Sans" pitchFamily="34" charset="0"/>
              </a:rPr>
              <a:t>The computer devoured information all day long.</a:t>
            </a:r>
          </a:p>
          <a:p>
            <a:pPr eaLnBrk="1" hangingPunct="1">
              <a:buFont typeface="Wingdings" pitchFamily="2" charset="2"/>
              <a:buAutoNum type="arabicPeriod"/>
              <a:defRPr/>
            </a:pPr>
            <a:r>
              <a:rPr lang="en-US" smtClean="0">
                <a:latin typeface="Lucida Sans" pitchFamily="34" charset="0"/>
              </a:rPr>
              <a:t>The hikers left the meadow and were swallowed by the forest.</a:t>
            </a:r>
          </a:p>
          <a:p>
            <a:pPr eaLnBrk="1" hangingPunct="1">
              <a:defRPr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nimBg="1"/>
      <p:bldP spid="2048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277813"/>
            <a:ext cx="8458200" cy="4827587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>
                <a:solidFill>
                  <a:srgbClr val="660066"/>
                </a:solidFill>
                <a:latin typeface="Kristen ITC" pitchFamily="66" charset="0"/>
              </a:rPr>
              <a:t>Let’s practice…..</a:t>
            </a:r>
            <a:br>
              <a:rPr lang="en-US" sz="3600" dirty="0" smtClean="0">
                <a:solidFill>
                  <a:srgbClr val="660066"/>
                </a:solidFill>
                <a:latin typeface="Kristen ITC" pitchFamily="66" charset="0"/>
              </a:rPr>
            </a:br>
            <a:r>
              <a:rPr lang="en-US" sz="3600" dirty="0" smtClean="0">
                <a:solidFill>
                  <a:srgbClr val="660066"/>
                </a:solidFill>
                <a:latin typeface="Kristen ITC" pitchFamily="66" charset="0"/>
              </a:rPr>
              <a:t>Look at the words below. Try to give each word a quality of a human and write a sentence in your writers journal.</a:t>
            </a:r>
            <a:br>
              <a:rPr lang="en-US" sz="3600" dirty="0" smtClean="0">
                <a:solidFill>
                  <a:srgbClr val="660066"/>
                </a:solidFill>
                <a:latin typeface="Kristen ITC" pitchFamily="66" charset="0"/>
              </a:rPr>
            </a:br>
            <a:r>
              <a:rPr lang="en-US" sz="3600" dirty="0" smtClean="0">
                <a:solidFill>
                  <a:srgbClr val="660066"/>
                </a:solidFill>
                <a:latin typeface="Kristen ITC" pitchFamily="66" charset="0"/>
              </a:rPr>
              <a:t>Now quickly draw the literal version of one of your sentences on the page- share with your tablemates.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0"/>
            <a:ext cx="8001000" cy="129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  Stars                                    Grass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dirty="0" smtClean="0"/>
              <a:t>      Table                                    Night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9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4" grpId="0" animBg="1"/>
      <p:bldP spid="4915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7813"/>
            <a:ext cx="8229600" cy="2008187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3200" smtClean="0">
                <a:solidFill>
                  <a:srgbClr val="660066"/>
                </a:solidFill>
                <a:latin typeface="Kristen ITC" pitchFamily="66" charset="0"/>
              </a:rPr>
              <a:t>What is the object being personified and the meaning of the personification in these sentences?</a:t>
            </a:r>
            <a:br>
              <a:rPr lang="en-US" sz="3200" smtClean="0">
                <a:solidFill>
                  <a:srgbClr val="660066"/>
                </a:solidFill>
                <a:latin typeface="Kristen ITC" pitchFamily="66" charset="0"/>
              </a:rPr>
            </a:br>
            <a:endParaRPr lang="en-US" sz="3200" smtClean="0">
              <a:solidFill>
                <a:srgbClr val="660066"/>
              </a:solidFill>
              <a:latin typeface="Kristen ITC" pitchFamily="66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327275"/>
            <a:ext cx="8229600" cy="4073525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The wind sang her mournful song through the falling leaves. </a:t>
            </a:r>
          </a:p>
          <a:p>
            <a:pPr eaLnBrk="1" hangingPunct="1">
              <a:defRPr/>
            </a:pPr>
            <a:r>
              <a:rPr lang="en-US" smtClean="0"/>
              <a:t>The microwave timer told me it was time to turn my TV dinner. </a:t>
            </a:r>
          </a:p>
          <a:p>
            <a:pPr eaLnBrk="1" hangingPunct="1">
              <a:defRPr/>
            </a:pPr>
            <a:r>
              <a:rPr lang="en-US" smtClean="0"/>
              <a:t>The video camera observed the whole scene. </a:t>
            </a:r>
          </a:p>
          <a:p>
            <a:pPr eaLnBrk="1" hangingPunct="1">
              <a:defRPr/>
            </a:pPr>
            <a:r>
              <a:rPr lang="en-US" smtClean="0"/>
              <a:t>The strawberries seemed to sing, "Eat me first!"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 animBg="1"/>
      <p:bldP spid="2457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077200" cy="2236787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rgbClr val="660066"/>
                </a:solidFill>
                <a:latin typeface="Kristen ITC" pitchFamily="66" charset="0"/>
              </a:rPr>
              <a:t>With your group, determine the object being personified</a:t>
            </a:r>
            <a:br>
              <a:rPr lang="en-US" sz="2800" dirty="0" smtClean="0">
                <a:solidFill>
                  <a:srgbClr val="660066"/>
                </a:solidFill>
                <a:latin typeface="Kristen ITC" pitchFamily="66" charset="0"/>
              </a:rPr>
            </a:br>
            <a:r>
              <a:rPr lang="en-US" sz="2800" dirty="0" smtClean="0">
                <a:solidFill>
                  <a:srgbClr val="660066"/>
                </a:solidFill>
                <a:latin typeface="Kristen ITC" pitchFamily="66" charset="0"/>
              </a:rPr>
              <a:t>&amp; what the personification is.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895600"/>
            <a:ext cx="8229600" cy="3733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    1.  The winter wrapped its icy claws around Northeast Pennsylvania.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     2.  The alarm clock screeched that it was time to get up.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     3.  Fear grabbed me as I heard footsteps behind me.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     4.  The washer sputtered and groaned as it removed the mud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            from the knees of my old jeans.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    5.  The printer spit out more copies than I needed.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    6.  The branches of the tree pointed to the old dirt road.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    7.  The flood waters swallowed the trees in one big gulp.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    8.  The stars winked at us from the night sky.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    9.  Listening to the piano sing its happy tune made me want to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             dance.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smtClean="0"/>
              <a:t>  10.  That carrot cake with the cream cheese icing is calling my name.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1800" u="sng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66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662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 animBg="1"/>
      <p:bldP spid="266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77813"/>
            <a:ext cx="8153400" cy="5818187"/>
          </a:xfrm>
          <a:solidFill>
            <a:srgbClr val="FFCC00"/>
          </a:solidFill>
        </p:spPr>
        <p:txBody>
          <a:bodyPr/>
          <a:lstStyle/>
          <a:p>
            <a:pPr eaLnBrk="1" hangingPunct="1">
              <a:defRPr/>
            </a:pPr>
            <a:r>
              <a:rPr lang="en-US" smtClean="0">
                <a:solidFill>
                  <a:srgbClr val="660066"/>
                </a:solidFill>
                <a:latin typeface="Kristen ITC" pitchFamily="66" charset="0"/>
              </a:rPr>
              <a:t>Poets often use this form of Figurative Language to create exciting visual images with words.</a:t>
            </a:r>
            <a:r>
              <a:rPr lang="en-US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Personification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Turn to the window. Do you see it winking? Are you really trying? Look hard- Can you see it yet? 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Gotcha!!!&amp;#x0D;&amp;#x0A;No, of-course you don’t – windows can’t wink -silly!&amp;quot;&quot;/&gt;&lt;property id=&quot;20307&quot; value=&quot;277&quot;/&gt;&lt;/object&gt;&lt;object type=&quot;3&quot; unique_id=&quot;10007&quot;&gt;&lt;property id=&quot;20148&quot; value=&quot;5&quot;/&gt;&lt;property id=&quot;20300&quot; value=&quot;Slide 4 - &amp;quot;Here are some personification examples.&amp;quot;&quot;/&gt;&lt;property id=&quot;20307&quot; value=&quot;260&quot;/&gt;&lt;/object&gt;&lt;object type=&quot;3&quot; unique_id=&quot;10008&quot;&gt;&lt;property id=&quot;20148&quot; value=&quot;5&quot;/&gt;&lt;property id=&quot;20300&quot; value=&quot;Slide 5 - &amp;quot;Notice how personification creates a word picture. &amp;#x0D;&amp;#x0A; Your Turn.  Can you recognize the personification in each sent&quot;/&gt;&lt;property id=&quot;20307&quot; value=&quot;263&quot;/&gt;&lt;/object&gt;&lt;object type=&quot;3&quot; unique_id=&quot;10009&quot;&gt;&lt;property id=&quot;20148&quot; value=&quot;5&quot;/&gt;&lt;property id=&quot;20300&quot; value=&quot;Slide 6 - &amp;quot;Let’s practice…..&amp;#x0D;&amp;#x0A;Look at the words below. Try to give each word a quality of a human and write a sentence in your &quot;/&gt;&lt;property id=&quot;20307&quot; value=&quot;269&quot;/&gt;&lt;/object&gt;&lt;object type=&quot;3&quot; unique_id=&quot;10010&quot;&gt;&lt;property id=&quot;20148&quot; value=&quot;5&quot;/&gt;&lt;property id=&quot;20300&quot; value=&quot;Slide 7 - &amp;quot;What is the object being personified and the meaning of the personification in these sentences?&amp;#x0D;&amp;#x0A;&amp;quot;&quot;/&gt;&lt;property id=&quot;20307&quot; value=&quot;265&quot;/&gt;&lt;/object&gt;&lt;object type=&quot;3&quot; unique_id=&quot;10011&quot;&gt;&lt;property id=&quot;20148&quot; value=&quot;5&quot;/&gt;&lt;property id=&quot;20300&quot; value=&quot;Slide 8 - &amp;quot;With your group, determine the object being personified&amp;#x0D;&amp;#x0A;&amp;amp; what the personification is.&amp;quot;&quot;/&gt;&lt;property id=&quot;20307&quot; value=&quot;266&quot;/&gt;&lt;/object&gt;&lt;object type=&quot;3&quot; unique_id=&quot;10012&quot;&gt;&lt;property id=&quot;20148&quot; value=&quot;5&quot;/&gt;&lt;property id=&quot;20300&quot; value=&quot;Slide 9 - &amp;quot;Poets often use this form of Figurative Language to create exciting visual images with words. &amp;quot;&quot;/&gt;&lt;property id=&quot;20307&quot; value=&quot;262&quot;/&gt;&lt;/object&gt;&lt;object type=&quot;3&quot; unique_id=&quot;10013&quot;&gt;&lt;property id=&quot;20148&quot; value=&quot;5&quot;/&gt;&lt;property id=&quot;20300&quot; value=&quot;Slide 10 - &amp;quot;What characteristics does this snow have?&amp;quot;&quot;/&gt;&lt;property id=&quot;20307&quot; value=&quot;264&quot;/&gt;&lt;/object&gt;&lt;object type=&quot;3&quot; unique_id=&quot;10014&quot;&gt;&lt;property id=&quot;20148&quot; value=&quot;5&quot;/&gt;&lt;property id=&quot;20300&quot; value=&quot;Slide 11 - &amp;quot;&amp;quot;Summer Grass&amp;quot; by Carl Sandburg  &amp;#x0D;&amp;#x0A;&amp;quot;&quot;/&gt;&lt;property id=&quot;20307&quot; value=&quot;274&quot;/&gt;&lt;/object&gt;&lt;object type=&quot;3&quot; unique_id=&quot;10015&quot;&gt;&lt;property id=&quot;20148&quot; value=&quot;5&quot;/&gt;&lt;property id=&quot;20300&quot; value=&quot;Slide 12 - &amp;quot;April Rain Song&amp;quot;&quot;/&gt;&lt;property id=&quot;20307&quot; value=&quot;272&quot;/&gt;&lt;/object&gt;&lt;object type=&quot;3&quot; unique_id=&quot;10016&quot;&gt;&lt;property id=&quot;20148&quot; value=&quot;5&quot;/&gt;&lt;property id=&quot;20300&quot; value=&quot;Slide 13&quot;/&gt;&lt;property id=&quot;20307&quot; value=&quot;273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Maple">
  <a:themeElements>
    <a:clrScheme name="Maple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Mapl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ple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ple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ple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AF3491E57D0446BD15DE9E21F398A5" ma:contentTypeVersion="0" ma:contentTypeDescription="Create a new document." ma:contentTypeScope="" ma:versionID="9fc4df32fbc915373ec670ef291b87b6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F9F46E7D-93F0-4018-9825-22275552239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8A009E9-F840-4739-AD52-FCC339CEF6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95BF46CD-3DE6-4E83-9DF2-F8E78E502AEF}">
  <ds:schemaRefs>
    <ds:schemaRef ds:uri="http://purl.org/dc/dcmitype/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217</TotalTime>
  <Words>419</Words>
  <Application>Microsoft Office PowerPoint</Application>
  <PresentationFormat>On-screen Show (4:3)</PresentationFormat>
  <Paragraphs>79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Maple</vt:lpstr>
      <vt:lpstr>Personification</vt:lpstr>
      <vt:lpstr>Turn to the window. Do you see it winking? Are you really trying? Look hard- Can you see it yet? </vt:lpstr>
      <vt:lpstr>Gotcha!!! No, of-course you don’t – windows can’t wink -silly!</vt:lpstr>
      <vt:lpstr>Here are some personification examples.</vt:lpstr>
      <vt:lpstr>Notice how personification creates a word picture.   Your Turn.  Can you recognize the personification in each sentence below? </vt:lpstr>
      <vt:lpstr>Let’s practice….. Look at the words below. Try to give each word a quality of a human and write a sentence in your writers journal. Now quickly draw the literal version of one of your sentences on the page- share with your tablemates.</vt:lpstr>
      <vt:lpstr>What is the object being personified and the meaning of the personification in these sentences? </vt:lpstr>
      <vt:lpstr>With your group, determine the object being personified &amp; what the personification is.</vt:lpstr>
      <vt:lpstr>Poets often use this form of Figurative Language to create exciting visual images with words. </vt:lpstr>
      <vt:lpstr>What characteristics does this snow have?</vt:lpstr>
      <vt:lpstr>"Summer Grass" by Carl Sandburg   </vt:lpstr>
      <vt:lpstr>April Rain Song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Moffitt, Kayleigh Brissey</dc:creator>
  <cp:lastModifiedBy>Smith, Amanda D</cp:lastModifiedBy>
  <cp:revision>16</cp:revision>
  <cp:lastPrinted>1601-01-01T00:00:00Z</cp:lastPrinted>
  <dcterms:created xsi:type="dcterms:W3CDTF">1601-01-01T00:00:00Z</dcterms:created>
  <dcterms:modified xsi:type="dcterms:W3CDTF">2016-01-03T21:31:06Z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