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5143500" cx="9144000"/>
  <p:notesSz cx="6858000" cy="9144000"/>
  <p:embeddedFontLst>
    <p:embeddedFont>
      <p:font typeface="Playfair Display"/>
      <p:regular r:id="rId29"/>
      <p:bold r:id="rId30"/>
      <p:italic r:id="rId31"/>
      <p:boldItalic r:id="rId32"/>
    </p:embeddedFont>
    <p:embeddedFont>
      <p:font typeface="Montserrat"/>
      <p:regular r:id="rId33"/>
      <p:bold r:id="rId34"/>
    </p:embeddedFont>
    <p:embeddedFont>
      <p:font typeface="Oswald"/>
      <p:regular r:id="rId35"/>
      <p:bold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PlayfairDisplay-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PlayfairDisplay-italic.fntdata"/><Relationship Id="rId30" Type="http://schemas.openxmlformats.org/officeDocument/2006/relationships/font" Target="fonts/PlayfairDisplay-bold.fntdata"/><Relationship Id="rId11" Type="http://schemas.openxmlformats.org/officeDocument/2006/relationships/slide" Target="slides/slide7.xml"/><Relationship Id="rId33" Type="http://schemas.openxmlformats.org/officeDocument/2006/relationships/font" Target="fonts/Montserrat-regular.fntdata"/><Relationship Id="rId10" Type="http://schemas.openxmlformats.org/officeDocument/2006/relationships/slide" Target="slides/slide6.xml"/><Relationship Id="rId32" Type="http://schemas.openxmlformats.org/officeDocument/2006/relationships/font" Target="fonts/PlayfairDisplay-boldItalic.fntdata"/><Relationship Id="rId13" Type="http://schemas.openxmlformats.org/officeDocument/2006/relationships/slide" Target="slides/slide9.xml"/><Relationship Id="rId35" Type="http://schemas.openxmlformats.org/officeDocument/2006/relationships/font" Target="fonts/Oswald-regular.fntdata"/><Relationship Id="rId12" Type="http://schemas.openxmlformats.org/officeDocument/2006/relationships/slide" Target="slides/slide8.xml"/><Relationship Id="rId34" Type="http://schemas.openxmlformats.org/officeDocument/2006/relationships/font" Target="fonts/Montserrat-bold.fntdata"/><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font" Target="fonts/Oswald-bold.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7" name="Shape 1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7" name="Shape 1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2" name="Shape 1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7" name="Shape 1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4286250" y="0"/>
            <a:ext cx="72300" cy="51434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4358475" y="0"/>
            <a:ext cx="3853199" cy="5143499"/>
          </a:xfrm>
          <a:prstGeom prst="rect">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6800">
                <a:latin typeface="Playfair Display"/>
                <a:ea typeface="Playfair Display"/>
                <a:cs typeface="Playfair Display"/>
                <a:sym typeface="Playfair Display"/>
              </a:defRPr>
            </a:lvl1pPr>
            <a:lvl2pPr lvl="1" algn="ctr">
              <a:spcBef>
                <a:spcPts val="0"/>
              </a:spcBef>
              <a:buSzPct val="100000"/>
              <a:buFont typeface="Playfair Display"/>
              <a:defRPr b="1" sz="6800">
                <a:latin typeface="Playfair Display"/>
                <a:ea typeface="Playfair Display"/>
                <a:cs typeface="Playfair Display"/>
                <a:sym typeface="Playfair Display"/>
              </a:defRPr>
            </a:lvl2pPr>
            <a:lvl3pPr lvl="2" algn="ctr">
              <a:spcBef>
                <a:spcPts val="0"/>
              </a:spcBef>
              <a:buSzPct val="100000"/>
              <a:buFont typeface="Playfair Display"/>
              <a:defRPr b="1" sz="6800">
                <a:latin typeface="Playfair Display"/>
                <a:ea typeface="Playfair Display"/>
                <a:cs typeface="Playfair Display"/>
                <a:sym typeface="Playfair Display"/>
              </a:defRPr>
            </a:lvl3pPr>
            <a:lvl4pPr lvl="3" algn="ctr">
              <a:spcBef>
                <a:spcPts val="0"/>
              </a:spcBef>
              <a:buSzPct val="100000"/>
              <a:buFont typeface="Playfair Display"/>
              <a:defRPr b="1" sz="6800">
                <a:latin typeface="Playfair Display"/>
                <a:ea typeface="Playfair Display"/>
                <a:cs typeface="Playfair Display"/>
                <a:sym typeface="Playfair Display"/>
              </a:defRPr>
            </a:lvl4pPr>
            <a:lvl5pPr lvl="4" algn="ctr">
              <a:spcBef>
                <a:spcPts val="0"/>
              </a:spcBef>
              <a:buSzPct val="100000"/>
              <a:buFont typeface="Playfair Display"/>
              <a:defRPr b="1" sz="6800">
                <a:latin typeface="Playfair Display"/>
                <a:ea typeface="Playfair Display"/>
                <a:cs typeface="Playfair Display"/>
                <a:sym typeface="Playfair Display"/>
              </a:defRPr>
            </a:lvl5pPr>
            <a:lvl6pPr lvl="5" algn="ctr">
              <a:spcBef>
                <a:spcPts val="0"/>
              </a:spcBef>
              <a:buSzPct val="100000"/>
              <a:buFont typeface="Playfair Display"/>
              <a:defRPr b="1" sz="6800">
                <a:latin typeface="Playfair Display"/>
                <a:ea typeface="Playfair Display"/>
                <a:cs typeface="Playfair Display"/>
                <a:sym typeface="Playfair Display"/>
              </a:defRPr>
            </a:lvl6pPr>
            <a:lvl7pPr lvl="6" algn="ctr">
              <a:spcBef>
                <a:spcPts val="0"/>
              </a:spcBef>
              <a:buSzPct val="100000"/>
              <a:buFont typeface="Playfair Display"/>
              <a:defRPr b="1" sz="6800">
                <a:latin typeface="Playfair Display"/>
                <a:ea typeface="Playfair Display"/>
                <a:cs typeface="Playfair Display"/>
                <a:sym typeface="Playfair Display"/>
              </a:defRPr>
            </a:lvl7pPr>
            <a:lvl8pPr lvl="7" algn="ctr">
              <a:spcBef>
                <a:spcPts val="0"/>
              </a:spcBef>
              <a:buSzPct val="100000"/>
              <a:buFont typeface="Playfair Display"/>
              <a:defRPr b="1" sz="6800">
                <a:latin typeface="Playfair Display"/>
                <a:ea typeface="Playfair Display"/>
                <a:cs typeface="Playfair Display"/>
                <a:sym typeface="Playfair Display"/>
              </a:defRPr>
            </a:lvl8pPr>
            <a:lvl9pPr lvl="8" algn="ctr">
              <a:spcBef>
                <a:spcPts val="0"/>
              </a:spcBef>
              <a:buSzPct val="100000"/>
              <a:buFont typeface="Playfair Display"/>
              <a:defRPr b="1" sz="6800">
                <a:latin typeface="Playfair Display"/>
                <a:ea typeface="Playfair Display"/>
                <a:cs typeface="Playfair Display"/>
                <a:sym typeface="Playfair Display"/>
              </a:defRPr>
            </a:lvl9pPr>
          </a:lstStyle>
          <a:p/>
        </p:txBody>
      </p:sp>
      <p:sp>
        <p:nvSpPr>
          <p:cNvPr id="13" name="Shape 13"/>
          <p:cNvSpPr txBox="1"/>
          <p:nvPr>
            <p:ph idx="1" type="subTitle"/>
          </p:nvPr>
        </p:nvSpPr>
        <p:spPr>
          <a:xfrm>
            <a:off x="344250" y="3550650"/>
            <a:ext cx="4910100" cy="577799"/>
          </a:xfrm>
          <a:prstGeom prst="rect">
            <a:avLst/>
          </a:prstGeom>
          <a:solidFill>
            <a:schemeClr val="dk2"/>
          </a:solidFill>
        </p:spPr>
        <p:txBody>
          <a:bodyPr anchorCtr="0" anchor="ctr" bIns="91425" lIns="91425" rIns="91425" tIns="91425"/>
          <a:lstStyle>
            <a:lvl1pPr lvl="0">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9pPr>
          </a:lstStyle>
          <a:p/>
        </p:txBody>
      </p:sp>
      <p:sp>
        <p:nvSpPr>
          <p:cNvPr id="14" name="Shape 14"/>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txBox="1"/>
          <p:nvPr>
            <p:ph type="title"/>
          </p:nvPr>
        </p:nvSpPr>
        <p:spPr>
          <a:xfrm>
            <a:off x="311700" y="999925"/>
            <a:ext cx="8520599" cy="2146199"/>
          </a:xfrm>
          <a:prstGeom prst="rect">
            <a:avLst/>
          </a:prstGeom>
        </p:spPr>
        <p:txBody>
          <a:bodyPr anchorCtr="0" anchor="b" bIns="91425" lIns="91425" rIns="91425" tIns="91425"/>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p:txBody>
      </p:sp>
      <p:sp>
        <p:nvSpPr>
          <p:cNvPr id="50" name="Shape 50"/>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1" name="Shape 51"/>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accent5"/>
        </a:solidFill>
      </p:bgPr>
    </p:bg>
    <p:spTree>
      <p:nvGrpSpPr>
        <p:cNvPr id="15" name="Shape 15"/>
        <p:cNvGrpSpPr/>
        <p:nvPr/>
      </p:nvGrpSpPr>
      <p:grpSpPr>
        <a:xfrm>
          <a:off x="0" y="0"/>
          <a:ext cx="0" cy="0"/>
          <a:chOff x="0" y="0"/>
          <a:chExt cx="0" cy="0"/>
        </a:xfrm>
      </p:grpSpPr>
      <p:sp>
        <p:nvSpPr>
          <p:cNvPr id="16" name="Shape 16"/>
          <p:cNvSpPr/>
          <p:nvPr/>
        </p:nvSpPr>
        <p:spPr>
          <a:xfrm rot="5400000">
            <a:off x="4550700" y="-498599"/>
            <a:ext cx="42600" cy="84557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4800">
                <a:latin typeface="Playfair Display"/>
                <a:ea typeface="Playfair Display"/>
                <a:cs typeface="Playfair Display"/>
                <a:sym typeface="Playfair Display"/>
              </a:defRPr>
            </a:lvl1pPr>
            <a:lvl2pPr lvl="1" algn="ctr">
              <a:spcBef>
                <a:spcPts val="0"/>
              </a:spcBef>
              <a:buSzPct val="100000"/>
              <a:buFont typeface="Playfair Display"/>
              <a:defRPr b="1" sz="4800">
                <a:latin typeface="Playfair Display"/>
                <a:ea typeface="Playfair Display"/>
                <a:cs typeface="Playfair Display"/>
                <a:sym typeface="Playfair Display"/>
              </a:defRPr>
            </a:lvl2pPr>
            <a:lvl3pPr lvl="2" algn="ctr">
              <a:spcBef>
                <a:spcPts val="0"/>
              </a:spcBef>
              <a:buSzPct val="100000"/>
              <a:buFont typeface="Playfair Display"/>
              <a:defRPr b="1" sz="4800">
                <a:latin typeface="Playfair Display"/>
                <a:ea typeface="Playfair Display"/>
                <a:cs typeface="Playfair Display"/>
                <a:sym typeface="Playfair Display"/>
              </a:defRPr>
            </a:lvl3pPr>
            <a:lvl4pPr lvl="3" algn="ctr">
              <a:spcBef>
                <a:spcPts val="0"/>
              </a:spcBef>
              <a:buSzPct val="100000"/>
              <a:buFont typeface="Playfair Display"/>
              <a:defRPr b="1" sz="4800">
                <a:latin typeface="Playfair Display"/>
                <a:ea typeface="Playfair Display"/>
                <a:cs typeface="Playfair Display"/>
                <a:sym typeface="Playfair Display"/>
              </a:defRPr>
            </a:lvl4pPr>
            <a:lvl5pPr lvl="4" algn="ctr">
              <a:spcBef>
                <a:spcPts val="0"/>
              </a:spcBef>
              <a:buSzPct val="100000"/>
              <a:buFont typeface="Playfair Display"/>
              <a:defRPr b="1" sz="4800">
                <a:latin typeface="Playfair Display"/>
                <a:ea typeface="Playfair Display"/>
                <a:cs typeface="Playfair Display"/>
                <a:sym typeface="Playfair Display"/>
              </a:defRPr>
            </a:lvl5pPr>
            <a:lvl6pPr lvl="5" algn="ctr">
              <a:spcBef>
                <a:spcPts val="0"/>
              </a:spcBef>
              <a:buSzPct val="100000"/>
              <a:buFont typeface="Playfair Display"/>
              <a:defRPr b="1" sz="4800">
                <a:latin typeface="Playfair Display"/>
                <a:ea typeface="Playfair Display"/>
                <a:cs typeface="Playfair Display"/>
                <a:sym typeface="Playfair Display"/>
              </a:defRPr>
            </a:lvl6pPr>
            <a:lvl7pPr lvl="6" algn="ctr">
              <a:spcBef>
                <a:spcPts val="0"/>
              </a:spcBef>
              <a:buSzPct val="100000"/>
              <a:buFont typeface="Playfair Display"/>
              <a:defRPr b="1" sz="4800">
                <a:latin typeface="Playfair Display"/>
                <a:ea typeface="Playfair Display"/>
                <a:cs typeface="Playfair Display"/>
                <a:sym typeface="Playfair Display"/>
              </a:defRPr>
            </a:lvl7pPr>
            <a:lvl8pPr lvl="7" algn="ctr">
              <a:spcBef>
                <a:spcPts val="0"/>
              </a:spcBef>
              <a:buSzPct val="100000"/>
              <a:buFont typeface="Playfair Display"/>
              <a:defRPr b="1" sz="4800">
                <a:latin typeface="Playfair Display"/>
                <a:ea typeface="Playfair Display"/>
                <a:cs typeface="Playfair Display"/>
                <a:sym typeface="Playfair Display"/>
              </a:defRPr>
            </a:lvl8pPr>
            <a:lvl9pPr lvl="8" algn="ctr">
              <a:spcBef>
                <a:spcPts val="0"/>
              </a:spcBef>
              <a:buSzPct val="100000"/>
              <a:buFont typeface="Playfair Display"/>
              <a:defRPr b="1" sz="4800">
                <a:latin typeface="Playfair Display"/>
                <a:ea typeface="Playfair Display"/>
                <a:cs typeface="Playfair Display"/>
                <a:sym typeface="Playfair Display"/>
              </a:defRPr>
            </a:lvl9pPr>
          </a:lstStyle>
          <a:p/>
        </p:txBody>
      </p:sp>
      <p:sp>
        <p:nvSpPr>
          <p:cNvPr id="18" name="Shape 18"/>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234075"/>
            <a:ext cx="8520599" cy="3334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234050"/>
            <a:ext cx="3999899"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234050"/>
            <a:ext cx="3999899"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p:txBody>
      </p:sp>
      <p:sp>
        <p:nvSpPr>
          <p:cNvPr id="37" name="Shape 37"/>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dk2"/>
            </a:solidFill>
            <a:prstDash val="solid"/>
            <a:round/>
            <a:headEnd len="med" w="med" type="none"/>
            <a:tailEnd len="med" w="med" type="none"/>
          </a:ln>
        </p:spPr>
      </p:cxnSp>
      <p:sp>
        <p:nvSpPr>
          <p:cNvPr id="41" name="Shape 41"/>
          <p:cNvSpPr txBox="1"/>
          <p:nvPr>
            <p:ph type="title"/>
          </p:nvPr>
        </p:nvSpPr>
        <p:spPr>
          <a:xfrm>
            <a:off x="265500" y="1081675"/>
            <a:ext cx="4045199" cy="17861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921400"/>
            <a:ext cx="4045199"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4" name="Shape 44"/>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7999" y="4688758"/>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234075"/>
            <a:ext cx="8520599" cy="33348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p:txBody>
      </p:sp>
      <p:sp>
        <p:nvSpPr>
          <p:cNvPr id="8" name="Shape 8"/>
          <p:cNvSpPr txBox="1"/>
          <p:nvPr>
            <p:ph idx="12" type="sldNum"/>
          </p:nvPr>
        </p:nvSpPr>
        <p:spPr>
          <a:xfrm>
            <a:off x="8497999" y="4688758"/>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344250" y="1403850"/>
            <a:ext cx="8455500" cy="2146800"/>
          </a:xfrm>
          <a:prstGeom prst="rect">
            <a:avLst/>
          </a:prstGeom>
        </p:spPr>
        <p:txBody>
          <a:bodyPr anchorCtr="0" anchor="ctr" bIns="91425" lIns="91425" rIns="91425" tIns="91425">
            <a:noAutofit/>
          </a:bodyPr>
          <a:lstStyle/>
          <a:p>
            <a:pPr lvl="0">
              <a:spcBef>
                <a:spcPts val="0"/>
              </a:spcBef>
              <a:buNone/>
            </a:pPr>
            <a:r>
              <a:rPr lang="en"/>
              <a:t>The Roman Empire</a:t>
            </a:r>
          </a:p>
        </p:txBody>
      </p:sp>
      <p:sp>
        <p:nvSpPr>
          <p:cNvPr id="59" name="Shape 59"/>
          <p:cNvSpPr txBox="1"/>
          <p:nvPr>
            <p:ph idx="1" type="subTitle"/>
          </p:nvPr>
        </p:nvSpPr>
        <p:spPr>
          <a:xfrm>
            <a:off x="344250" y="3550650"/>
            <a:ext cx="4910100" cy="577799"/>
          </a:xfrm>
          <a:prstGeom prst="rect">
            <a:avLst/>
          </a:prstGeom>
        </p:spPr>
        <p:txBody>
          <a:bodyPr anchorCtr="0" anchor="ctr" bIns="91425" lIns="91425" rIns="91425" tIns="91425">
            <a:noAutofit/>
          </a:bodyPr>
          <a:lstStyle/>
          <a:p>
            <a:pPr lvl="0">
              <a:spcBef>
                <a:spcPts val="0"/>
              </a:spcBef>
              <a:buNone/>
            </a:pPr>
            <a:r>
              <a:rPr lang="en"/>
              <a:t>Notes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2123025"/>
            <a:ext cx="8520599" cy="572699"/>
          </a:xfrm>
          <a:prstGeom prst="rect">
            <a:avLst/>
          </a:prstGeom>
        </p:spPr>
        <p:txBody>
          <a:bodyPr anchorCtr="0" anchor="t" bIns="91425" lIns="91425" rIns="91425" tIns="91425">
            <a:noAutofit/>
          </a:bodyPr>
          <a:lstStyle/>
          <a:p>
            <a:pPr lvl="0">
              <a:spcBef>
                <a:spcPts val="0"/>
              </a:spcBef>
              <a:buNone/>
            </a:pPr>
            <a:r>
              <a:rPr lang="en"/>
              <a:t>Discuss “What I Know About Government” Notes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56800" y="1878750"/>
            <a:ext cx="8520599" cy="572699"/>
          </a:xfrm>
          <a:prstGeom prst="rect">
            <a:avLst/>
          </a:prstGeom>
        </p:spPr>
        <p:txBody>
          <a:bodyPr anchorCtr="0" anchor="t" bIns="91425" lIns="91425" rIns="91425" tIns="91425">
            <a:noAutofit/>
          </a:bodyPr>
          <a:lstStyle/>
          <a:p>
            <a:pPr lvl="0">
              <a:spcBef>
                <a:spcPts val="0"/>
              </a:spcBef>
              <a:buNone/>
            </a:pPr>
            <a:r>
              <a:rPr lang="en"/>
              <a:t>The Roman army was mostly farmers who were forced to fight in the beginning.</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1804400"/>
            <a:ext cx="8520599" cy="572699"/>
          </a:xfrm>
          <a:prstGeom prst="rect">
            <a:avLst/>
          </a:prstGeom>
        </p:spPr>
        <p:txBody>
          <a:bodyPr anchorCtr="0" anchor="t" bIns="91425" lIns="91425" rIns="91425" tIns="91425">
            <a:noAutofit/>
          </a:bodyPr>
          <a:lstStyle/>
          <a:p>
            <a:pPr lvl="0">
              <a:spcBef>
                <a:spcPts val="0"/>
              </a:spcBef>
              <a:buNone/>
            </a:pPr>
            <a:r>
              <a:rPr lang="en"/>
              <a:t>Later the soldiers could bring home the things that they took of value from the people they conquered. (plunder)</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1974325"/>
            <a:ext cx="8520599" cy="572699"/>
          </a:xfrm>
          <a:prstGeom prst="rect">
            <a:avLst/>
          </a:prstGeom>
        </p:spPr>
        <p:txBody>
          <a:bodyPr anchorCtr="0" anchor="t" bIns="91425" lIns="91425" rIns="91425" tIns="91425">
            <a:noAutofit/>
          </a:bodyPr>
          <a:lstStyle/>
          <a:p>
            <a:pPr lvl="0">
              <a:spcBef>
                <a:spcPts val="0"/>
              </a:spcBef>
              <a:buNone/>
            </a:pPr>
            <a:r>
              <a:rPr lang="en"/>
              <a:t>Soldiers were given land as rewards and began to see what they could get from being a soldier.</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428525" y="1496425"/>
            <a:ext cx="8520599" cy="572699"/>
          </a:xfrm>
          <a:prstGeom prst="rect">
            <a:avLst/>
          </a:prstGeom>
        </p:spPr>
        <p:txBody>
          <a:bodyPr anchorCtr="0" anchor="t" bIns="91425" lIns="91425" rIns="91425" tIns="91425">
            <a:noAutofit/>
          </a:bodyPr>
          <a:lstStyle/>
          <a:p>
            <a:pPr lvl="0">
              <a:spcBef>
                <a:spcPts val="0"/>
              </a:spcBef>
              <a:buNone/>
            </a:pPr>
            <a:r>
              <a:rPr lang="en"/>
              <a:t>As people were conquered then they were put under the rule of magistrates that answered to Rome.  Troops were stationed there to keep order and make sure that the laws that Rome passed were followed.</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96675" y="1687600"/>
            <a:ext cx="8520599" cy="572699"/>
          </a:xfrm>
          <a:prstGeom prst="rect">
            <a:avLst/>
          </a:prstGeom>
        </p:spPr>
        <p:txBody>
          <a:bodyPr anchorCtr="0" anchor="t" bIns="91425" lIns="91425" rIns="91425" tIns="91425">
            <a:noAutofit/>
          </a:bodyPr>
          <a:lstStyle/>
          <a:p>
            <a:pPr lvl="0">
              <a:spcBef>
                <a:spcPts val="0"/>
              </a:spcBef>
              <a:buNone/>
            </a:pPr>
            <a:r>
              <a:rPr lang="en"/>
              <a:t>Unlike before, the newly conquered people could benefit from their position.  They had to serve in the army, were made part of the republic, and if they fought well they would be rewarded.</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0" y="1708850"/>
            <a:ext cx="8520599" cy="572699"/>
          </a:xfrm>
          <a:prstGeom prst="rect">
            <a:avLst/>
          </a:prstGeom>
        </p:spPr>
        <p:txBody>
          <a:bodyPr anchorCtr="0" anchor="t" bIns="91425" lIns="91425" rIns="91425" tIns="91425">
            <a:noAutofit/>
          </a:bodyPr>
          <a:lstStyle/>
          <a:p>
            <a:pPr lvl="0">
              <a:spcBef>
                <a:spcPts val="0"/>
              </a:spcBef>
              <a:buNone/>
            </a:pPr>
            <a:r>
              <a:rPr lang="en"/>
              <a:t>Rome also made many of these people citizens of Rome.  This helped the Romans keep control of the new members of the empire.  It was much easier to control someone that was gaining something from being overthrown, than to to force them to submit.</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141775" y="1719450"/>
            <a:ext cx="8520599" cy="572699"/>
          </a:xfrm>
          <a:prstGeom prst="rect">
            <a:avLst/>
          </a:prstGeom>
        </p:spPr>
        <p:txBody>
          <a:bodyPr anchorCtr="0" anchor="t" bIns="91425" lIns="91425" rIns="91425" tIns="91425">
            <a:noAutofit/>
          </a:bodyPr>
          <a:lstStyle/>
          <a:p>
            <a:pPr lvl="0">
              <a:spcBef>
                <a:spcPts val="0"/>
              </a:spcBef>
              <a:buNone/>
            </a:pPr>
            <a:r>
              <a:rPr lang="en"/>
              <a:t>When the population increased, so did the power of the Senate.  Plebeians became more involved in governing as well.</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237375" y="1145950"/>
            <a:ext cx="8520599" cy="572699"/>
          </a:xfrm>
          <a:prstGeom prst="rect">
            <a:avLst/>
          </a:prstGeom>
        </p:spPr>
        <p:txBody>
          <a:bodyPr anchorCtr="0" anchor="t" bIns="91425" lIns="91425" rIns="91425" tIns="91425">
            <a:noAutofit/>
          </a:bodyPr>
          <a:lstStyle/>
          <a:p>
            <a:pPr lvl="0" rtl="0">
              <a:spcBef>
                <a:spcPts val="0"/>
              </a:spcBef>
              <a:buNone/>
            </a:pPr>
            <a:r>
              <a:rPr lang="en"/>
              <a:t>The Senate had many duties:</a:t>
            </a:r>
          </a:p>
          <a:p>
            <a:pPr indent="-228600" lvl="0" marL="457200" rtl="0">
              <a:spcBef>
                <a:spcPts val="0"/>
              </a:spcBef>
              <a:buChar char="●"/>
            </a:pPr>
            <a:r>
              <a:rPr lang="en"/>
              <a:t>passed laws</a:t>
            </a:r>
          </a:p>
          <a:p>
            <a:pPr indent="-228600" lvl="0" marL="457200" rtl="0">
              <a:spcBef>
                <a:spcPts val="0"/>
              </a:spcBef>
              <a:buChar char="●"/>
            </a:pPr>
            <a:r>
              <a:rPr lang="en"/>
              <a:t>decided what the army should do</a:t>
            </a:r>
          </a:p>
          <a:p>
            <a:pPr indent="-228600" lvl="0" marL="457200" rtl="0">
              <a:spcBef>
                <a:spcPts val="0"/>
              </a:spcBef>
              <a:buChar char="●"/>
            </a:pPr>
            <a:r>
              <a:rPr lang="en"/>
              <a:t>dealt with issues at home</a:t>
            </a:r>
          </a:p>
          <a:p>
            <a:pPr indent="-228600" lvl="0" marL="457200" rtl="0">
              <a:spcBef>
                <a:spcPts val="0"/>
              </a:spcBef>
              <a:buChar char="●"/>
            </a:pPr>
            <a:r>
              <a:rPr lang="en"/>
              <a:t>dealt with issues that came up in the new land</a:t>
            </a:r>
          </a:p>
          <a:p>
            <a:pPr indent="-228600" lvl="0" marL="457200" rtl="0">
              <a:spcBef>
                <a:spcPts val="0"/>
              </a:spcBef>
              <a:buChar char="●"/>
            </a:pPr>
            <a:r>
              <a:rPr lang="en"/>
              <a:t>was the court of law</a:t>
            </a:r>
          </a:p>
          <a:p>
            <a:pPr indent="-228600" lvl="0" marL="457200">
              <a:spcBef>
                <a:spcPts val="0"/>
              </a:spcBef>
              <a:buChar char="●"/>
            </a:pPr>
            <a:r>
              <a:rPr lang="en"/>
              <a:t>sat in judgment in certain legal cases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1453950"/>
            <a:ext cx="8520599" cy="572699"/>
          </a:xfrm>
          <a:prstGeom prst="rect">
            <a:avLst/>
          </a:prstGeom>
        </p:spPr>
        <p:txBody>
          <a:bodyPr anchorCtr="0" anchor="t" bIns="91425" lIns="91425" rIns="91425" tIns="91425">
            <a:noAutofit/>
          </a:bodyPr>
          <a:lstStyle/>
          <a:p>
            <a:pPr lvl="0">
              <a:spcBef>
                <a:spcPts val="0"/>
              </a:spcBef>
              <a:buNone/>
            </a:pPr>
            <a:r>
              <a:rPr lang="en"/>
              <a:t>As Rome grew, so did the army.  As they conquered, the soldiers became wealthier and more powerful.  They would bring back the plunder from their victories and build great buildings and monuments to celebrate.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557625" y="1450225"/>
            <a:ext cx="8520599" cy="572699"/>
          </a:xfrm>
          <a:prstGeom prst="rect">
            <a:avLst/>
          </a:prstGeom>
        </p:spPr>
        <p:txBody>
          <a:bodyPr anchorCtr="0" anchor="t" bIns="91425" lIns="91425" rIns="91425" tIns="91425">
            <a:noAutofit/>
          </a:bodyPr>
          <a:lstStyle/>
          <a:p>
            <a:pPr lvl="0">
              <a:spcBef>
                <a:spcPts val="0"/>
              </a:spcBef>
              <a:buNone/>
            </a:pPr>
            <a:r>
              <a:rPr lang="en"/>
              <a:t>Early Rome was ruled by kings:  The last was very cruel and the citizens revolted, replacing the monarchy with a republic run by an aristocrat.</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364800" y="1708825"/>
            <a:ext cx="8520599" cy="572699"/>
          </a:xfrm>
          <a:prstGeom prst="rect">
            <a:avLst/>
          </a:prstGeom>
        </p:spPr>
        <p:txBody>
          <a:bodyPr anchorCtr="0" anchor="t" bIns="91425" lIns="91425" rIns="91425" tIns="91425">
            <a:noAutofit/>
          </a:bodyPr>
          <a:lstStyle/>
          <a:p>
            <a:pPr lvl="0">
              <a:spcBef>
                <a:spcPts val="0"/>
              </a:spcBef>
              <a:buNone/>
            </a:pPr>
            <a:r>
              <a:rPr lang="en"/>
              <a:t>This desire to gain wealth and power made the army grow stronger, but also made it more likely that the army would challenge and overthrow the Senate.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258600" y="2165500"/>
            <a:ext cx="8520599" cy="572699"/>
          </a:xfrm>
          <a:prstGeom prst="rect">
            <a:avLst/>
          </a:prstGeom>
        </p:spPr>
        <p:txBody>
          <a:bodyPr anchorCtr="0" anchor="t" bIns="91425" lIns="91425" rIns="91425" tIns="91425">
            <a:noAutofit/>
          </a:bodyPr>
          <a:lstStyle/>
          <a:p>
            <a:pPr lvl="0">
              <a:spcBef>
                <a:spcPts val="0"/>
              </a:spcBef>
              <a:buNone/>
            </a:pPr>
            <a:r>
              <a:rPr lang="en"/>
              <a:t>Who had rights under the Roman government?</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237350" y="1740700"/>
            <a:ext cx="8520599" cy="572699"/>
          </a:xfrm>
          <a:prstGeom prst="rect">
            <a:avLst/>
          </a:prstGeom>
        </p:spPr>
        <p:txBody>
          <a:bodyPr anchorCtr="0" anchor="t" bIns="91425" lIns="91425" rIns="91425" tIns="91425">
            <a:noAutofit/>
          </a:bodyPr>
          <a:lstStyle/>
          <a:p>
            <a:pPr lvl="0">
              <a:spcBef>
                <a:spcPts val="0"/>
              </a:spcBef>
              <a:buNone/>
            </a:pPr>
            <a:r>
              <a:rPr lang="en"/>
              <a:t>What were the four parts of the Roman government?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258600" y="1942450"/>
            <a:ext cx="8520599" cy="572699"/>
          </a:xfrm>
          <a:prstGeom prst="rect">
            <a:avLst/>
          </a:prstGeom>
        </p:spPr>
        <p:txBody>
          <a:bodyPr anchorCtr="0" anchor="t" bIns="91425" lIns="91425" rIns="91425" tIns="91425">
            <a:noAutofit/>
          </a:bodyPr>
          <a:lstStyle/>
          <a:p>
            <a:pPr lvl="0">
              <a:spcBef>
                <a:spcPts val="0"/>
              </a:spcBef>
              <a:buNone/>
            </a:pPr>
            <a:r>
              <a:rPr lang="en"/>
              <a:t>Explain how the Roman army grew.</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1751300"/>
            <a:ext cx="8520599" cy="572699"/>
          </a:xfrm>
          <a:prstGeom prst="rect">
            <a:avLst/>
          </a:prstGeom>
        </p:spPr>
        <p:txBody>
          <a:bodyPr anchorCtr="0" anchor="t" bIns="91425" lIns="91425" rIns="91425" tIns="91425">
            <a:noAutofit/>
          </a:bodyPr>
          <a:lstStyle/>
          <a:p>
            <a:pPr lvl="0">
              <a:spcBef>
                <a:spcPts val="0"/>
              </a:spcBef>
              <a:buNone/>
            </a:pPr>
            <a:r>
              <a:rPr lang="en"/>
              <a:t>Explain how the economy of Rome benefited from the returning soldiers that were successful in their battles.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29325" y="1920700"/>
            <a:ext cx="8520599" cy="572699"/>
          </a:xfrm>
          <a:prstGeom prst="rect">
            <a:avLst/>
          </a:prstGeom>
        </p:spPr>
        <p:txBody>
          <a:bodyPr anchorCtr="0" anchor="t" bIns="91425" lIns="91425" rIns="91425" tIns="91425">
            <a:noAutofit/>
          </a:bodyPr>
          <a:lstStyle/>
          <a:p>
            <a:pPr lvl="0">
              <a:spcBef>
                <a:spcPts val="0"/>
              </a:spcBef>
              <a:buNone/>
            </a:pPr>
            <a:r>
              <a:rPr lang="en"/>
              <a:t>The king was replaced by  two consuls, which were chosen each year by the Senate.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514850" y="1685450"/>
            <a:ext cx="8520599" cy="572699"/>
          </a:xfrm>
          <a:prstGeom prst="rect">
            <a:avLst/>
          </a:prstGeom>
        </p:spPr>
        <p:txBody>
          <a:bodyPr anchorCtr="0" anchor="t" bIns="91425" lIns="91425" rIns="91425" tIns="91425">
            <a:noAutofit/>
          </a:bodyPr>
          <a:lstStyle/>
          <a:p>
            <a:pPr lvl="0">
              <a:spcBef>
                <a:spcPts val="0"/>
              </a:spcBef>
              <a:buNone/>
            </a:pPr>
            <a:r>
              <a:rPr lang="en"/>
              <a:t>The Senate was an assembly of 300 Roman aristocrats.  This group became very powerful and not only elected the consuls, but also advised them after their election.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696650" y="1728225"/>
            <a:ext cx="8520599" cy="572699"/>
          </a:xfrm>
          <a:prstGeom prst="rect">
            <a:avLst/>
          </a:prstGeom>
        </p:spPr>
        <p:txBody>
          <a:bodyPr anchorCtr="0" anchor="t" bIns="91425" lIns="91425" rIns="91425" tIns="91425">
            <a:noAutofit/>
          </a:bodyPr>
          <a:lstStyle/>
          <a:p>
            <a:pPr lvl="0">
              <a:spcBef>
                <a:spcPts val="0"/>
              </a:spcBef>
              <a:buNone/>
            </a:pPr>
            <a:r>
              <a:rPr lang="en"/>
              <a:t>The Romans wanted neither a monarch nor a democracy; instead, they wanted a republican Rome.  Rome was now ruled by men chosen from Rome’s elite.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1029150"/>
            <a:ext cx="8520599" cy="572699"/>
          </a:xfrm>
          <a:prstGeom prst="rect">
            <a:avLst/>
          </a:prstGeom>
        </p:spPr>
        <p:txBody>
          <a:bodyPr anchorCtr="0" anchor="t" bIns="91425" lIns="91425" rIns="91425" tIns="91425">
            <a:noAutofit/>
          </a:bodyPr>
          <a:lstStyle/>
          <a:p>
            <a:pPr lvl="0" rtl="0">
              <a:spcBef>
                <a:spcPts val="0"/>
              </a:spcBef>
              <a:buNone/>
            </a:pPr>
            <a:r>
              <a:rPr lang="en"/>
              <a:t>Romans were divided into two unequal groups.  </a:t>
            </a:r>
          </a:p>
          <a:p>
            <a:pPr indent="-228600" lvl="0" marL="457200" rtl="0">
              <a:spcBef>
                <a:spcPts val="0"/>
              </a:spcBef>
              <a:buChar char="●"/>
            </a:pPr>
            <a:r>
              <a:rPr lang="en"/>
              <a:t>Patricians:  Noblemen that held almost all of the power, they had trhe best education, and only they could become members of the Senate.</a:t>
            </a:r>
          </a:p>
          <a:p>
            <a:pPr indent="-228600" lvl="0" marL="457200">
              <a:spcBef>
                <a:spcPts val="0"/>
              </a:spcBef>
              <a:buChar char="●"/>
            </a:pPr>
            <a:r>
              <a:rPr lang="en"/>
              <a:t>Plebeians:  Common people that had few rights and almost no say in how they were governed.  For a long time, there were laws that prevented them from marrying a patrician.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1538900"/>
            <a:ext cx="8520599" cy="572699"/>
          </a:xfrm>
          <a:prstGeom prst="rect">
            <a:avLst/>
          </a:prstGeom>
        </p:spPr>
        <p:txBody>
          <a:bodyPr anchorCtr="0" anchor="t" bIns="91425" lIns="91425" rIns="91425" tIns="91425">
            <a:noAutofit/>
          </a:bodyPr>
          <a:lstStyle/>
          <a:p>
            <a:pPr lvl="0">
              <a:spcBef>
                <a:spcPts val="0"/>
              </a:spcBef>
              <a:buNone/>
            </a:pPr>
            <a:r>
              <a:rPr lang="en"/>
              <a:t>A struggle was taking place between the two groups.  Plebeians wanted rights and the patricians wanted to keep their power.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216125" y="1347750"/>
            <a:ext cx="8520599" cy="572699"/>
          </a:xfrm>
          <a:prstGeom prst="rect">
            <a:avLst/>
          </a:prstGeom>
        </p:spPr>
        <p:txBody>
          <a:bodyPr anchorCtr="0" anchor="t" bIns="91425" lIns="91425" rIns="91425" tIns="91425">
            <a:noAutofit/>
          </a:bodyPr>
          <a:lstStyle/>
          <a:p>
            <a:pPr lvl="0">
              <a:spcBef>
                <a:spcPts val="0"/>
              </a:spcBef>
              <a:buNone/>
            </a:pPr>
            <a:r>
              <a:rPr lang="en"/>
              <a:t>The plebeians worked to obtain and secure their rights.  They organized themselves and when the disagreed with the patricians, they would leave the city and refuse to listen.  Eventually, the plebeians elected their own leaders, called tribunes.  Some the plebeians were able to force the patricians into treating them better and allowing them a voice.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216125" y="2038050"/>
            <a:ext cx="8520599" cy="572699"/>
          </a:xfrm>
          <a:prstGeom prst="rect">
            <a:avLst/>
          </a:prstGeom>
        </p:spPr>
        <p:txBody>
          <a:bodyPr anchorCtr="0" anchor="t" bIns="91425" lIns="91425" rIns="91425" tIns="91425">
            <a:noAutofit/>
          </a:bodyPr>
          <a:lstStyle/>
          <a:p>
            <a:pPr lvl="0">
              <a:spcBef>
                <a:spcPts val="0"/>
              </a:spcBef>
              <a:buNone/>
            </a:pPr>
            <a:r>
              <a:rPr lang="en"/>
              <a:t>Slaves and women still had very few rights and had no say in the government.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